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notesSlides/notesSlide6.xml" ContentType="application/vnd.openxmlformats-officedocument.presentationml.notesSlide+xml"/>
  <Override PartName="/ppt/notesSlides/notesSlide7.xml" ContentType="application/vnd.openxmlformats-officedocument.presentationml.notesSlide+xml"/>
  <Override PartName="/ppt/webextensions/webextension3.xml" ContentType="application/vnd.ms-office.webextension+xml"/>
  <Override PartName="/ppt/notesSlides/notesSlide8.xml" ContentType="application/vnd.openxmlformats-officedocument.presentationml.notesSlide+xml"/>
  <Override PartName="/ppt/webextensions/webextension4.xml" ContentType="application/vnd.ms-office.webextension+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12"/>
  </p:notesMasterIdLst>
  <p:sldIdLst>
    <p:sldId id="256" r:id="rId2"/>
    <p:sldId id="257" r:id="rId3"/>
    <p:sldId id="263" r:id="rId4"/>
    <p:sldId id="258" r:id="rId5"/>
    <p:sldId id="261" r:id="rId6"/>
    <p:sldId id="262" r:id="rId7"/>
    <p:sldId id="259" r:id="rId8"/>
    <p:sldId id="260" r:id="rId9"/>
    <p:sldId id="265"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6813" autoAdjust="0"/>
  </p:normalViewPr>
  <p:slideViewPr>
    <p:cSldViewPr snapToGrid="0">
      <p:cViewPr varScale="1">
        <p:scale>
          <a:sx n="140" d="100"/>
          <a:sy n="140" d="100"/>
        </p:scale>
        <p:origin x="38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E52C20-952A-453C-89F8-6FC29E1872C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8A92E0F-1A78-4530-9F2E-288DF2FE505F}">
      <dgm:prSet/>
      <dgm:spPr/>
      <dgm:t>
        <a:bodyPr/>
        <a:lstStyle/>
        <a:p>
          <a:pPr>
            <a:lnSpc>
              <a:spcPct val="100000"/>
            </a:lnSpc>
          </a:pPr>
          <a:r>
            <a:rPr lang="en-US" dirty="0"/>
            <a:t>Both crashes and 311 requests tend to be clustered around intersections, and both follow similar trends over time.</a:t>
          </a:r>
        </a:p>
      </dgm:t>
    </dgm:pt>
    <dgm:pt modelId="{F0176951-D397-4309-94DE-C59632D3BD55}" type="parTrans" cxnId="{E2878F1A-2BCB-4D99-BE96-F80C919AEB2A}">
      <dgm:prSet/>
      <dgm:spPr/>
      <dgm:t>
        <a:bodyPr/>
        <a:lstStyle/>
        <a:p>
          <a:endParaRPr lang="en-US"/>
        </a:p>
      </dgm:t>
    </dgm:pt>
    <dgm:pt modelId="{42023177-42F0-40D6-AD4C-F58F2A6DE9D0}" type="sibTrans" cxnId="{E2878F1A-2BCB-4D99-BE96-F80C919AEB2A}">
      <dgm:prSet/>
      <dgm:spPr/>
      <dgm:t>
        <a:bodyPr/>
        <a:lstStyle/>
        <a:p>
          <a:endParaRPr lang="en-US"/>
        </a:p>
      </dgm:t>
    </dgm:pt>
    <dgm:pt modelId="{205182C8-CCAB-4F55-81E9-A09393A1889A}">
      <dgm:prSet/>
      <dgm:spPr/>
      <dgm:t>
        <a:bodyPr/>
        <a:lstStyle/>
        <a:p>
          <a:pPr>
            <a:lnSpc>
              <a:spcPct val="100000"/>
            </a:lnSpc>
          </a:pPr>
          <a:r>
            <a:rPr lang="en-US" dirty="0"/>
            <a:t>The solution is space allocation and access management, not traffic signal maintenance</a:t>
          </a:r>
        </a:p>
        <a:p>
          <a:pPr>
            <a:lnSpc>
              <a:spcPct val="100000"/>
            </a:lnSpc>
          </a:pPr>
          <a:r>
            <a:rPr lang="en-US" dirty="0"/>
            <a:t>(although signal maintenance is still necessary)</a:t>
          </a:r>
        </a:p>
      </dgm:t>
    </dgm:pt>
    <dgm:pt modelId="{1243A589-E5C2-451A-823A-74CB672A05B1}" type="parTrans" cxnId="{BB20B4FE-A5A1-40B5-93D5-859755393F7A}">
      <dgm:prSet/>
      <dgm:spPr/>
      <dgm:t>
        <a:bodyPr/>
        <a:lstStyle/>
        <a:p>
          <a:endParaRPr lang="en-US"/>
        </a:p>
      </dgm:t>
    </dgm:pt>
    <dgm:pt modelId="{CD0734C1-B68E-4D4C-B634-3C6DC767891D}" type="sibTrans" cxnId="{BB20B4FE-A5A1-40B5-93D5-859755393F7A}">
      <dgm:prSet/>
      <dgm:spPr/>
      <dgm:t>
        <a:bodyPr/>
        <a:lstStyle/>
        <a:p>
          <a:endParaRPr lang="en-US"/>
        </a:p>
      </dgm:t>
    </dgm:pt>
    <dgm:pt modelId="{86EC2D93-6120-4CE2-AC22-ECEB4D9DC78A}" type="pres">
      <dgm:prSet presAssocID="{26E52C20-952A-453C-89F8-6FC29E1872CB}" presName="root" presStyleCnt="0">
        <dgm:presLayoutVars>
          <dgm:dir/>
          <dgm:resizeHandles val="exact"/>
        </dgm:presLayoutVars>
      </dgm:prSet>
      <dgm:spPr/>
    </dgm:pt>
    <dgm:pt modelId="{2D6C43A0-8D35-4CE4-BCFF-8F20A54BA29D}" type="pres">
      <dgm:prSet presAssocID="{98A92E0F-1A78-4530-9F2E-288DF2FE505F}" presName="compNode" presStyleCnt="0"/>
      <dgm:spPr/>
    </dgm:pt>
    <dgm:pt modelId="{F4641DEC-B2A3-47C1-9AC2-66234906EE78}" type="pres">
      <dgm:prSet presAssocID="{98A92E0F-1A78-4530-9F2E-288DF2FE505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F97BD139-7290-4F83-BE94-3CC2FDA8EA90}" type="pres">
      <dgm:prSet presAssocID="{98A92E0F-1A78-4530-9F2E-288DF2FE505F}" presName="spaceRect" presStyleCnt="0"/>
      <dgm:spPr/>
    </dgm:pt>
    <dgm:pt modelId="{413D755E-E727-4917-9D91-D812F6F870E9}" type="pres">
      <dgm:prSet presAssocID="{98A92E0F-1A78-4530-9F2E-288DF2FE505F}" presName="textRect" presStyleLbl="revTx" presStyleIdx="0" presStyleCnt="2">
        <dgm:presLayoutVars>
          <dgm:chMax val="1"/>
          <dgm:chPref val="1"/>
        </dgm:presLayoutVars>
      </dgm:prSet>
      <dgm:spPr/>
    </dgm:pt>
    <dgm:pt modelId="{9FD2BDD1-5FB4-40DF-BB18-EA7BF06A19AA}" type="pres">
      <dgm:prSet presAssocID="{42023177-42F0-40D6-AD4C-F58F2A6DE9D0}" presName="sibTrans" presStyleCnt="0"/>
      <dgm:spPr/>
    </dgm:pt>
    <dgm:pt modelId="{49BAC034-E0EA-44E9-BF21-53F29B08C400}" type="pres">
      <dgm:prSet presAssocID="{205182C8-CCAB-4F55-81E9-A09393A1889A}" presName="compNode" presStyleCnt="0"/>
      <dgm:spPr/>
    </dgm:pt>
    <dgm:pt modelId="{43E65150-B30D-464A-893B-F6A8E8D6E8BE}" type="pres">
      <dgm:prSet presAssocID="{205182C8-CCAB-4F55-81E9-A09393A1889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raffic Light"/>
        </a:ext>
      </dgm:extLst>
    </dgm:pt>
    <dgm:pt modelId="{0604B4EF-A27A-4B8D-9751-6C8D8AC58B4D}" type="pres">
      <dgm:prSet presAssocID="{205182C8-CCAB-4F55-81E9-A09393A1889A}" presName="spaceRect" presStyleCnt="0"/>
      <dgm:spPr/>
    </dgm:pt>
    <dgm:pt modelId="{9C9E718A-6282-4310-9957-36F106C9A689}" type="pres">
      <dgm:prSet presAssocID="{205182C8-CCAB-4F55-81E9-A09393A1889A}" presName="textRect" presStyleLbl="revTx" presStyleIdx="1" presStyleCnt="2">
        <dgm:presLayoutVars>
          <dgm:chMax val="1"/>
          <dgm:chPref val="1"/>
        </dgm:presLayoutVars>
      </dgm:prSet>
      <dgm:spPr/>
    </dgm:pt>
  </dgm:ptLst>
  <dgm:cxnLst>
    <dgm:cxn modelId="{E2878F1A-2BCB-4D99-BE96-F80C919AEB2A}" srcId="{26E52C20-952A-453C-89F8-6FC29E1872CB}" destId="{98A92E0F-1A78-4530-9F2E-288DF2FE505F}" srcOrd="0" destOrd="0" parTransId="{F0176951-D397-4309-94DE-C59632D3BD55}" sibTransId="{42023177-42F0-40D6-AD4C-F58F2A6DE9D0}"/>
    <dgm:cxn modelId="{5ED1335E-CF46-43E4-AC90-E0498D1A7B61}" type="presOf" srcId="{26E52C20-952A-453C-89F8-6FC29E1872CB}" destId="{86EC2D93-6120-4CE2-AC22-ECEB4D9DC78A}" srcOrd="0" destOrd="0" presId="urn:microsoft.com/office/officeart/2018/2/layout/IconLabelList"/>
    <dgm:cxn modelId="{978FA4C3-80C0-44F2-889A-55AD1B50DCE3}" type="presOf" srcId="{205182C8-CCAB-4F55-81E9-A09393A1889A}" destId="{9C9E718A-6282-4310-9957-36F106C9A689}" srcOrd="0" destOrd="0" presId="urn:microsoft.com/office/officeart/2018/2/layout/IconLabelList"/>
    <dgm:cxn modelId="{B2C42DF9-D30A-4572-9151-FAFEA47EF5BD}" type="presOf" srcId="{98A92E0F-1A78-4530-9F2E-288DF2FE505F}" destId="{413D755E-E727-4917-9D91-D812F6F870E9}" srcOrd="0" destOrd="0" presId="urn:microsoft.com/office/officeart/2018/2/layout/IconLabelList"/>
    <dgm:cxn modelId="{BB20B4FE-A5A1-40B5-93D5-859755393F7A}" srcId="{26E52C20-952A-453C-89F8-6FC29E1872CB}" destId="{205182C8-CCAB-4F55-81E9-A09393A1889A}" srcOrd="1" destOrd="0" parTransId="{1243A589-E5C2-451A-823A-74CB672A05B1}" sibTransId="{CD0734C1-B68E-4D4C-B634-3C6DC767891D}"/>
    <dgm:cxn modelId="{3B96AA84-4B30-4777-BD66-CD9425BD1901}" type="presParOf" srcId="{86EC2D93-6120-4CE2-AC22-ECEB4D9DC78A}" destId="{2D6C43A0-8D35-4CE4-BCFF-8F20A54BA29D}" srcOrd="0" destOrd="0" presId="urn:microsoft.com/office/officeart/2018/2/layout/IconLabelList"/>
    <dgm:cxn modelId="{AC37EE43-4657-4FE4-A333-19FBF581744A}" type="presParOf" srcId="{2D6C43A0-8D35-4CE4-BCFF-8F20A54BA29D}" destId="{F4641DEC-B2A3-47C1-9AC2-66234906EE78}" srcOrd="0" destOrd="0" presId="urn:microsoft.com/office/officeart/2018/2/layout/IconLabelList"/>
    <dgm:cxn modelId="{D9499725-83DA-4164-BC29-DA6566D73025}" type="presParOf" srcId="{2D6C43A0-8D35-4CE4-BCFF-8F20A54BA29D}" destId="{F97BD139-7290-4F83-BE94-3CC2FDA8EA90}" srcOrd="1" destOrd="0" presId="urn:microsoft.com/office/officeart/2018/2/layout/IconLabelList"/>
    <dgm:cxn modelId="{9814AEDA-6106-4898-87C4-7E9DEC77AA03}" type="presParOf" srcId="{2D6C43A0-8D35-4CE4-BCFF-8F20A54BA29D}" destId="{413D755E-E727-4917-9D91-D812F6F870E9}" srcOrd="2" destOrd="0" presId="urn:microsoft.com/office/officeart/2018/2/layout/IconLabelList"/>
    <dgm:cxn modelId="{AD0E385D-0B9A-4758-B3A7-DD7F41DC68DE}" type="presParOf" srcId="{86EC2D93-6120-4CE2-AC22-ECEB4D9DC78A}" destId="{9FD2BDD1-5FB4-40DF-BB18-EA7BF06A19AA}" srcOrd="1" destOrd="0" presId="urn:microsoft.com/office/officeart/2018/2/layout/IconLabelList"/>
    <dgm:cxn modelId="{6824FE8E-20D2-41FA-A2CA-1E46AFD5ECEA}" type="presParOf" srcId="{86EC2D93-6120-4CE2-AC22-ECEB4D9DC78A}" destId="{49BAC034-E0EA-44E9-BF21-53F29B08C400}" srcOrd="2" destOrd="0" presId="urn:microsoft.com/office/officeart/2018/2/layout/IconLabelList"/>
    <dgm:cxn modelId="{9036850A-18EF-427F-A554-38D75AC8EB1C}" type="presParOf" srcId="{49BAC034-E0EA-44E9-BF21-53F29B08C400}" destId="{43E65150-B30D-464A-893B-F6A8E8D6E8BE}" srcOrd="0" destOrd="0" presId="urn:microsoft.com/office/officeart/2018/2/layout/IconLabelList"/>
    <dgm:cxn modelId="{B159DE03-8553-4198-AE4F-C7A07FF53400}" type="presParOf" srcId="{49BAC034-E0EA-44E9-BF21-53F29B08C400}" destId="{0604B4EF-A27A-4B8D-9751-6C8D8AC58B4D}" srcOrd="1" destOrd="0" presId="urn:microsoft.com/office/officeart/2018/2/layout/IconLabelList"/>
    <dgm:cxn modelId="{0C70D28F-A213-4EF0-A0D9-49F60464E54F}" type="presParOf" srcId="{49BAC034-E0EA-44E9-BF21-53F29B08C400}" destId="{9C9E718A-6282-4310-9957-36F106C9A68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41DEC-B2A3-47C1-9AC2-66234906EE78}">
      <dsp:nvSpPr>
        <dsp:cNvPr id="0" name=""/>
        <dsp:cNvSpPr/>
      </dsp:nvSpPr>
      <dsp:spPr>
        <a:xfrm>
          <a:off x="2127306" y="53073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3D755E-E727-4917-9D91-D812F6F870E9}">
      <dsp:nvSpPr>
        <dsp:cNvPr id="0" name=""/>
        <dsp:cNvSpPr/>
      </dsp:nvSpPr>
      <dsp:spPr>
        <a:xfrm>
          <a:off x="939306" y="294503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Both crashes and 311 requests tend to be clustered around intersections, and both follow similar trends over time.</a:t>
          </a:r>
        </a:p>
      </dsp:txBody>
      <dsp:txXfrm>
        <a:off x="939306" y="2945032"/>
        <a:ext cx="4320000" cy="720000"/>
      </dsp:txXfrm>
    </dsp:sp>
    <dsp:sp modelId="{43E65150-B30D-464A-893B-F6A8E8D6E8BE}">
      <dsp:nvSpPr>
        <dsp:cNvPr id="0" name=""/>
        <dsp:cNvSpPr/>
      </dsp:nvSpPr>
      <dsp:spPr>
        <a:xfrm>
          <a:off x="7203306" y="53073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9E718A-6282-4310-9957-36F106C9A689}">
      <dsp:nvSpPr>
        <dsp:cNvPr id="0" name=""/>
        <dsp:cNvSpPr/>
      </dsp:nvSpPr>
      <dsp:spPr>
        <a:xfrm>
          <a:off x="6015306" y="294503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The solution is space allocation and access management, not traffic signal maintenance</a:t>
          </a:r>
        </a:p>
        <a:p>
          <a:pPr marL="0" lvl="0" indent="0" algn="ctr" defTabSz="577850">
            <a:lnSpc>
              <a:spcPct val="100000"/>
            </a:lnSpc>
            <a:spcBef>
              <a:spcPct val="0"/>
            </a:spcBef>
            <a:spcAft>
              <a:spcPct val="35000"/>
            </a:spcAft>
            <a:buNone/>
          </a:pPr>
          <a:r>
            <a:rPr lang="en-US" sz="1300" kern="1200" dirty="0"/>
            <a:t>(although signal maintenance is still necessary)</a:t>
          </a:r>
        </a:p>
      </dsp:txBody>
      <dsp:txXfrm>
        <a:off x="6015306" y="2945032"/>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05B39A-1340-491B-B738-8A08480E5D1B}" type="datetimeFigureOut">
              <a:rPr lang="en-US" smtClean="0"/>
              <a:t>2/28/2024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DAEB6-254A-4770-B216-8E2FC213B739}" type="slidenum">
              <a:rPr lang="en-US" smtClean="0"/>
              <a:t>‹#›</a:t>
            </a:fld>
            <a:endParaRPr lang="en-US"/>
          </a:p>
        </p:txBody>
      </p:sp>
    </p:spTree>
    <p:extLst>
      <p:ext uri="{BB962C8B-B14F-4D97-AF65-F5344CB8AC3E}">
        <p14:creationId xmlns:p14="http://schemas.microsoft.com/office/powerpoint/2010/main" val="1592582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my capstone presentation. We’re taking a look at how we can use datasets that wouldn’t otherwise be associated with traffic and roadway design to provide some insight into possible risk factors for crashes</a:t>
            </a:r>
          </a:p>
        </p:txBody>
      </p:sp>
      <p:sp>
        <p:nvSpPr>
          <p:cNvPr id="4" name="Slide Number Placeholder 3"/>
          <p:cNvSpPr>
            <a:spLocks noGrp="1"/>
          </p:cNvSpPr>
          <p:nvPr>
            <p:ph type="sldNum" sz="quarter" idx="5"/>
          </p:nvPr>
        </p:nvSpPr>
        <p:spPr/>
        <p:txBody>
          <a:bodyPr/>
          <a:lstStyle/>
          <a:p>
            <a:fld id="{413DAEB6-254A-4770-B216-8E2FC213B739}" type="slidenum">
              <a:rPr lang="en-US" smtClean="0"/>
              <a:t>1</a:t>
            </a:fld>
            <a:endParaRPr lang="en-US"/>
          </a:p>
        </p:txBody>
      </p:sp>
    </p:spTree>
    <p:extLst>
      <p:ext uri="{BB962C8B-B14F-4D97-AF65-F5344CB8AC3E}">
        <p14:creationId xmlns:p14="http://schemas.microsoft.com/office/powerpoint/2010/main" val="3113857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thank you for your time and I’m happy to answer any questions you have.</a:t>
            </a:r>
          </a:p>
        </p:txBody>
      </p:sp>
      <p:sp>
        <p:nvSpPr>
          <p:cNvPr id="4" name="Slide Number Placeholder 3"/>
          <p:cNvSpPr>
            <a:spLocks noGrp="1"/>
          </p:cNvSpPr>
          <p:nvPr>
            <p:ph type="sldNum" sz="quarter" idx="5"/>
          </p:nvPr>
        </p:nvSpPr>
        <p:spPr/>
        <p:txBody>
          <a:bodyPr/>
          <a:lstStyle/>
          <a:p>
            <a:fld id="{413DAEB6-254A-4770-B216-8E2FC213B739}" type="slidenum">
              <a:rPr lang="en-US" smtClean="0"/>
              <a:t>10</a:t>
            </a:fld>
            <a:endParaRPr lang="en-US"/>
          </a:p>
        </p:txBody>
      </p:sp>
    </p:spTree>
    <p:extLst>
      <p:ext uri="{BB962C8B-B14F-4D97-AF65-F5344CB8AC3E}">
        <p14:creationId xmlns:p14="http://schemas.microsoft.com/office/powerpoint/2010/main" val="4221549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there is an incredible amount of data covering the entire city of Nashville, I wanted to focus my analysis on one stretch of road that I know well, to be able to do a deeper dive into the data. The corridor we’re going to be looking at today is Main Street, Gallatin Avenue, and Gallatin Pike, which runs from Nissan Stadium to the county line just north of the Rivergate Mall in Madison. A study was recently conducted along Main Street &amp; Gallatin Avenue as part of Vision Zero, which is a nationwide initiative with a goal of zero traffic-related deaths and serious injuries. Having spent the majority of my current career working on urban roadway design, I have several thoughts on how best to make this corridor safer and more efficient, but I want to see whether or not the data supports it.</a:t>
            </a:r>
          </a:p>
        </p:txBody>
      </p:sp>
      <p:sp>
        <p:nvSpPr>
          <p:cNvPr id="4" name="Slide Number Placeholder 3"/>
          <p:cNvSpPr>
            <a:spLocks noGrp="1"/>
          </p:cNvSpPr>
          <p:nvPr>
            <p:ph type="sldNum" sz="quarter" idx="5"/>
          </p:nvPr>
        </p:nvSpPr>
        <p:spPr/>
        <p:txBody>
          <a:bodyPr/>
          <a:lstStyle/>
          <a:p>
            <a:fld id="{413DAEB6-254A-4770-B216-8E2FC213B739}" type="slidenum">
              <a:rPr lang="en-US" smtClean="0"/>
              <a:t>2</a:t>
            </a:fld>
            <a:endParaRPr lang="en-US"/>
          </a:p>
        </p:txBody>
      </p:sp>
    </p:spTree>
    <p:extLst>
      <p:ext uri="{BB962C8B-B14F-4D97-AF65-F5344CB8AC3E}">
        <p14:creationId xmlns:p14="http://schemas.microsoft.com/office/powerpoint/2010/main" val="3910717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94241-5A45-9872-DDDB-4E4C4CB15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AA0D96-9898-7B02-B213-B5CBB8EDC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CFCB2D-B284-5CF5-2500-993A201B5D23}"/>
              </a:ext>
            </a:extLst>
          </p:cNvPr>
          <p:cNvSpPr>
            <a:spLocks noGrp="1"/>
          </p:cNvSpPr>
          <p:nvPr>
            <p:ph type="body" idx="1"/>
          </p:nvPr>
        </p:nvSpPr>
        <p:spPr/>
        <p:txBody>
          <a:bodyPr/>
          <a:lstStyle/>
          <a:p>
            <a:r>
              <a:rPr lang="en-US" dirty="0"/>
              <a:t>For some quick context you can see in the background a screenshot from Google Street View that I think demonstrates a pretty typical view of what’s going on throughout the corridor. As we’ll see on the maps in a second, the whole corridor is a long, wide expanse of pavement with a generally very straight alignment that invites much higher speeds than the posted 35-40 mph. There is also a two-way left turn lane in the center to serve the almost constant driveway access to businesses (I’ve tried to highlight the ones I can see in the photo and especially on the right side I’ve ended up highlighting almost the entire curb line. Last, I also wanted to bring up the amount of development in the area – something that’s not unique to Nashville and certainly not even to this part of Nashville, but something that has </a:t>
            </a:r>
            <a:r>
              <a:rPr lang="en-US" dirty="0" err="1"/>
              <a:t>th</a:t>
            </a:r>
            <a:r>
              <a:rPr lang="en-US" dirty="0"/>
              <a:t> </a:t>
            </a:r>
            <a:r>
              <a:rPr lang="en-US" dirty="0" err="1"/>
              <a:t>epotential</a:t>
            </a:r>
            <a:r>
              <a:rPr lang="en-US" dirty="0"/>
              <a:t> to generate a lot of short-term congestion through road closures and long-term capacity issues as additional traffic is generated from businesses that better fit the area.</a:t>
            </a:r>
          </a:p>
        </p:txBody>
      </p:sp>
      <p:sp>
        <p:nvSpPr>
          <p:cNvPr id="4" name="Slide Number Placeholder 3">
            <a:extLst>
              <a:ext uri="{FF2B5EF4-FFF2-40B4-BE49-F238E27FC236}">
                <a16:creationId xmlns:a16="http://schemas.microsoft.com/office/drawing/2014/main" id="{071E7F8B-B2E0-67D3-75A7-21513034E2AB}"/>
              </a:ext>
            </a:extLst>
          </p:cNvPr>
          <p:cNvSpPr>
            <a:spLocks noGrp="1"/>
          </p:cNvSpPr>
          <p:nvPr>
            <p:ph type="sldNum" sz="quarter" idx="5"/>
          </p:nvPr>
        </p:nvSpPr>
        <p:spPr/>
        <p:txBody>
          <a:bodyPr/>
          <a:lstStyle/>
          <a:p>
            <a:fld id="{413DAEB6-254A-4770-B216-8E2FC213B739}" type="slidenum">
              <a:rPr lang="en-US" smtClean="0"/>
              <a:t>3</a:t>
            </a:fld>
            <a:endParaRPr lang="en-US"/>
          </a:p>
        </p:txBody>
      </p:sp>
    </p:spTree>
    <p:extLst>
      <p:ext uri="{BB962C8B-B14F-4D97-AF65-F5344CB8AC3E}">
        <p14:creationId xmlns:p14="http://schemas.microsoft.com/office/powerpoint/2010/main" val="136939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data presented in this analysis has been pulled from Nashville’s Open Data Portal. Not all of the datasets shown here are presented on the slides because no significant findings came out of them but in total, I looked at crash reporting from Metro Nashville PD, 311 requests that have come in through Hub Nashville, active construction permits, both building permits and construction within the roadway, a database of permits granted for short term rentals &amp; </a:t>
            </a:r>
            <a:r>
              <a:rPr lang="en-US" dirty="0" err="1"/>
              <a:t>AirBNBs</a:t>
            </a:r>
            <a:r>
              <a:rPr lang="en-US" dirty="0"/>
              <a:t>, and finally an inventory of traffic signals throughout the city and the availability/compliance of pedestrian facilities at these locations. In an effort to keep this analysis dynamic and able to be applied to any road segment in the city, all of the data was gathered in Python through the portal’s API documentation (using the Soda API), minimally cleaned and filtered to only include the analysis area. From there, </a:t>
            </a:r>
            <a:r>
              <a:rPr lang="en-US" dirty="0" err="1"/>
              <a:t>PowerBI</a:t>
            </a:r>
            <a:r>
              <a:rPr lang="en-US" dirty="0"/>
              <a:t> was used to generate most of the visualizations in this presentation. Now, if someone wanted to do a similar study for another area, all they would have to do is adjust the filter parameters in the Python notebooks and reload the visualizations.</a:t>
            </a:r>
          </a:p>
        </p:txBody>
      </p:sp>
      <p:sp>
        <p:nvSpPr>
          <p:cNvPr id="4" name="Slide Number Placeholder 3"/>
          <p:cNvSpPr>
            <a:spLocks noGrp="1"/>
          </p:cNvSpPr>
          <p:nvPr>
            <p:ph type="sldNum" sz="quarter" idx="5"/>
          </p:nvPr>
        </p:nvSpPr>
        <p:spPr/>
        <p:txBody>
          <a:bodyPr/>
          <a:lstStyle/>
          <a:p>
            <a:fld id="{413DAEB6-254A-4770-B216-8E2FC213B739}" type="slidenum">
              <a:rPr lang="en-US" smtClean="0"/>
              <a:t>4</a:t>
            </a:fld>
            <a:endParaRPr lang="en-US"/>
          </a:p>
        </p:txBody>
      </p:sp>
    </p:spTree>
    <p:extLst>
      <p:ext uri="{BB962C8B-B14F-4D97-AF65-F5344CB8AC3E}">
        <p14:creationId xmlns:p14="http://schemas.microsoft.com/office/powerpoint/2010/main" val="4175291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dataset here is the crash reports, so let’s start there. On the left is a heatmap of the location data for each crash. I’ve zoomed it in on the Main Street section of the corridor to highlight how clustered these crashes tend to be around intersections. It’s still a little difficult to see at this scale, but these “hot spots” will be useful later on when start comparing location data in other datasets. On the right is a breakdown of the type of each collision noted on the police reports, and on a road like this with that center two-way left turn lane, the high number of angle crashes makes sense, as speeds tend to be high and it can be difficult to judge whether there’s a sufficient gap to turn. The city’s Vision Zero study found that there are a large number of short car trips between businesses along the corridor, likely because it can be extremely difficult to cross the street as a pedestrian. This, combined with the near-constant driveways along the sidewalks, means drivers are frequently turning onto Gallatin form one driveway and having to almost immediately get themselves into that center turn lane, and if you’re stopping to wait for traffic to pass at any point during that process, you leave yourself at risk of not only those angle collisions, but being rear-ended or sideswiped depending on where in the roadway you stopped.</a:t>
            </a:r>
          </a:p>
        </p:txBody>
      </p:sp>
      <p:sp>
        <p:nvSpPr>
          <p:cNvPr id="4" name="Slide Number Placeholder 3"/>
          <p:cNvSpPr>
            <a:spLocks noGrp="1"/>
          </p:cNvSpPr>
          <p:nvPr>
            <p:ph type="sldNum" sz="quarter" idx="5"/>
          </p:nvPr>
        </p:nvSpPr>
        <p:spPr/>
        <p:txBody>
          <a:bodyPr/>
          <a:lstStyle/>
          <a:p>
            <a:fld id="{413DAEB6-254A-4770-B216-8E2FC213B739}" type="slidenum">
              <a:rPr lang="en-US" smtClean="0"/>
              <a:t>5</a:t>
            </a:fld>
            <a:endParaRPr lang="en-US"/>
          </a:p>
        </p:txBody>
      </p:sp>
    </p:spTree>
    <p:extLst>
      <p:ext uri="{BB962C8B-B14F-4D97-AF65-F5344CB8AC3E}">
        <p14:creationId xmlns:p14="http://schemas.microsoft.com/office/powerpoint/2010/main" val="3658545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 found most insightful out of the ones I looked at was the city’s 311 requests. Filtering the data for just calls made regarding something in the vicinity of the corridor, we can see that the majority of complaints made were categorized as “Streets, Roads, &amp; Sidewalks”, with public safety being the next most frequent complaint and everything else being less than a quarter of that street and sidewalk category. So it would seem that people in the area are generally most concerned with poor road conditions, and looking at the chart on the bottom, which shows the subcategories within that Street and Sidewalk category above, we can see what exactly about the roads are people concerned with. “Blocking the right-of-way” could be any number of things and I don’t have enough detail in the data to drill down further but I suspect that it could include damaged vehicles following a crash, so in addition to police, individuals could be reporting crashes after the fact as well. What I notice here though, is the amount of requests related to traffic lights. I know the city recently implemented changes to the signal timing at one of the intersections along the corridor and not long after I witnessed a crash there. The fact that the second-most frequent complaint here is “traffic light ISSUE” suggests that there may be a maintenance backlog here and short of hiring additional staff to fix a short-term problem, I don’t know what else the city can do to address this. I bring all this up to say that with the frequency that traffic lights seem to be having issues, I don’t believe that adjusting signal timing is an appropriate solution to address road safety. Another somewhat high-volume category is potholes. I’m sure you know at least one person who’s had a tire blown out or a wheel damaged from hitting an unavoidable pothole in the road. I think a big reason why this is not higher on the list is how seasonal the issue is: potholes are caused by the shrinking of the top layer of asphalt in colder weather, where it breaks the bond between itself and the lower layers and crumbles away. </a:t>
            </a:r>
          </a:p>
        </p:txBody>
      </p:sp>
      <p:sp>
        <p:nvSpPr>
          <p:cNvPr id="4" name="Slide Number Placeholder 3"/>
          <p:cNvSpPr>
            <a:spLocks noGrp="1"/>
          </p:cNvSpPr>
          <p:nvPr>
            <p:ph type="sldNum" sz="quarter" idx="5"/>
          </p:nvPr>
        </p:nvSpPr>
        <p:spPr/>
        <p:txBody>
          <a:bodyPr/>
          <a:lstStyle/>
          <a:p>
            <a:fld id="{413DAEB6-254A-4770-B216-8E2FC213B739}" type="slidenum">
              <a:rPr lang="en-US" smtClean="0"/>
              <a:t>6</a:t>
            </a:fld>
            <a:endParaRPr lang="en-US"/>
          </a:p>
        </p:txBody>
      </p:sp>
    </p:spTree>
    <p:extLst>
      <p:ext uri="{BB962C8B-B14F-4D97-AF65-F5344CB8AC3E}">
        <p14:creationId xmlns:p14="http://schemas.microsoft.com/office/powerpoint/2010/main" val="4115676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traffic signals, I alluded to earlier that the Vision Zero study found that there is a distinct lack of pedestrian facilities along the corridor (It’s worth noting that they only studied up to Briley Parkway where Gallatin Avenue becomes Gallatin Pike). Looking at the pedestrian signal inventory, there were 35 intersections inventoried, and almost all of them were marked non-compliant with the ADA (or Americans with Disabilities Act) in at least one area – these are things like, “is the push button at an appropriate height for a person in a wheelchair to use it?”, “are there detectable warning strips to alert blind people that they’re entering the roadway?”</a:t>
            </a:r>
          </a:p>
          <a:p>
            <a:r>
              <a:rPr lang="en-US" dirty="0"/>
              <a:t>Getting back to 311 requests, what you’re seeing on the map on the right are the mapped locations of each roadway-related 311 request. It’s difficult to tell on the map but zooming in, these also seem to be clustered around intersections, much like the crash heatmap.</a:t>
            </a:r>
          </a:p>
        </p:txBody>
      </p:sp>
      <p:sp>
        <p:nvSpPr>
          <p:cNvPr id="4" name="Slide Number Placeholder 3"/>
          <p:cNvSpPr>
            <a:spLocks noGrp="1"/>
          </p:cNvSpPr>
          <p:nvPr>
            <p:ph type="sldNum" sz="quarter" idx="5"/>
          </p:nvPr>
        </p:nvSpPr>
        <p:spPr/>
        <p:txBody>
          <a:bodyPr/>
          <a:lstStyle/>
          <a:p>
            <a:fld id="{413DAEB6-254A-4770-B216-8E2FC213B739}" type="slidenum">
              <a:rPr lang="en-US" smtClean="0"/>
              <a:t>7</a:t>
            </a:fld>
            <a:endParaRPr lang="en-US"/>
          </a:p>
        </p:txBody>
      </p:sp>
    </p:spTree>
    <p:extLst>
      <p:ext uri="{BB962C8B-B14F-4D97-AF65-F5344CB8AC3E}">
        <p14:creationId xmlns:p14="http://schemas.microsoft.com/office/powerpoint/2010/main" val="3070459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an interesting correlation between crashes and 311 requests over time. Note that again these are just 311 requests related to roadway and sidewalk conditions. You can see that when aggregated by month and year they follow very similar trends. It’s interesting that after July of 2022, crashes dropped significantly and picked back up in October of 2023 while 311 requests remained stable. Other than that one drop, overall we can see that crashes and 311 complaints have been slowly rising over the roughly 5 year period we have data for, with the sharpest increase coming right at the start of the pandemic in April of 2020. While not all of these crashes involved serious injuries or death, this is what Vision Zero is about: finding what went right in that period at the end of 2023 and finding ways to keep those crash numbers where they were then.</a:t>
            </a:r>
          </a:p>
        </p:txBody>
      </p:sp>
      <p:sp>
        <p:nvSpPr>
          <p:cNvPr id="4" name="Slide Number Placeholder 3"/>
          <p:cNvSpPr>
            <a:spLocks noGrp="1"/>
          </p:cNvSpPr>
          <p:nvPr>
            <p:ph type="sldNum" sz="quarter" idx="5"/>
          </p:nvPr>
        </p:nvSpPr>
        <p:spPr/>
        <p:txBody>
          <a:bodyPr/>
          <a:lstStyle/>
          <a:p>
            <a:fld id="{413DAEB6-254A-4770-B216-8E2FC213B739}" type="slidenum">
              <a:rPr lang="en-US" smtClean="0"/>
              <a:t>8</a:t>
            </a:fld>
            <a:endParaRPr lang="en-US"/>
          </a:p>
        </p:txBody>
      </p:sp>
    </p:spTree>
    <p:extLst>
      <p:ext uri="{BB962C8B-B14F-4D97-AF65-F5344CB8AC3E}">
        <p14:creationId xmlns:p14="http://schemas.microsoft.com/office/powerpoint/2010/main" val="3924541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have we learned from all of this? The key correlation here that I think could use some deeper analysis is between 311 complaints and motor vehicle crashes. The frequency of crashes and frequency of roadway-related 311 complaints seem to follow a similar pattern over time and while the pattern itself is likely not significant, a deeper dive into the specifics of each crash report relative to 311 complaints in the area could help identify what was going on in the area at the time of the crash. I also remain skeptical that traffic signal maintenance, including retiming of lights, is an adequate way to mitigate the safety concerns along this corridor while still keeping traffic flowing. Since there are a large number of angle and sideswipe crashes, I think the larger issue here is the amount of changing lanes people have to do to get where they’re going, and the amount of available places where someone might be turning into or out </a:t>
            </a:r>
            <a:r>
              <a:rPr lang="en-US"/>
              <a:t>of.</a:t>
            </a:r>
            <a:endParaRPr lang="en-US" dirty="0"/>
          </a:p>
        </p:txBody>
      </p:sp>
      <p:sp>
        <p:nvSpPr>
          <p:cNvPr id="4" name="Slide Number Placeholder 3"/>
          <p:cNvSpPr>
            <a:spLocks noGrp="1"/>
          </p:cNvSpPr>
          <p:nvPr>
            <p:ph type="sldNum" sz="quarter" idx="5"/>
          </p:nvPr>
        </p:nvSpPr>
        <p:spPr/>
        <p:txBody>
          <a:bodyPr/>
          <a:lstStyle/>
          <a:p>
            <a:fld id="{413DAEB6-254A-4770-B216-8E2FC213B739}" type="slidenum">
              <a:rPr lang="en-US" smtClean="0"/>
              <a:t>9</a:t>
            </a:fld>
            <a:endParaRPr lang="en-US"/>
          </a:p>
        </p:txBody>
      </p:sp>
    </p:spTree>
    <p:extLst>
      <p:ext uri="{BB962C8B-B14F-4D97-AF65-F5344CB8AC3E}">
        <p14:creationId xmlns:p14="http://schemas.microsoft.com/office/powerpoint/2010/main" val="1573788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2/28/2024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66807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2/28/2024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788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2/28/2024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92782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2/28/2024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63604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2/28/2024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53783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2/28/2024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17796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2/28/2024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89987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2/28/2024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22698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2/28/2024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547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2/28/2024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36045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2/28/2024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21200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2/28/2024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5379429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25" r:id="rId8"/>
    <p:sldLayoutId id="2147483726" r:id="rId9"/>
    <p:sldLayoutId id="2147483727" r:id="rId10"/>
    <p:sldLayoutId id="2147483735"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ata.nashville.gov/"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11/relationships/webextension" Target="../webextensions/webextension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Empty street surrounded with buildings">
            <a:extLst>
              <a:ext uri="{FF2B5EF4-FFF2-40B4-BE49-F238E27FC236}">
                <a16:creationId xmlns:a16="http://schemas.microsoft.com/office/drawing/2014/main" id="{085E25C6-9187-3CCB-88A7-EBEDF3417664}"/>
              </a:ext>
            </a:extLst>
          </p:cNvPr>
          <p:cNvPicPr>
            <a:picLocks noChangeAspect="1"/>
          </p:cNvPicPr>
          <p:nvPr/>
        </p:nvPicPr>
        <p:blipFill rotWithShape="1">
          <a:blip r:embed="rId3">
            <a:alphaModFix amt="60000"/>
          </a:blip>
          <a:srcRect r="-1" b="15725"/>
          <a:stretch/>
        </p:blipFill>
        <p:spPr>
          <a:xfrm>
            <a:off x="3048" y="10"/>
            <a:ext cx="12188952" cy="6856614"/>
          </a:xfrm>
          <a:prstGeom prst="rect">
            <a:avLst/>
          </a:prstGeom>
        </p:spPr>
      </p:pic>
      <p:grpSp>
        <p:nvGrpSpPr>
          <p:cNvPr id="22" name="Group 21">
            <a:extLst>
              <a:ext uri="{FF2B5EF4-FFF2-40B4-BE49-F238E27FC236}">
                <a16:creationId xmlns:a16="http://schemas.microsoft.com/office/drawing/2014/main" id="{B9632603-447F-4389-863D-9820DB9915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23" name="Picture 22">
              <a:extLst>
                <a:ext uri="{FF2B5EF4-FFF2-40B4-BE49-F238E27FC236}">
                  <a16:creationId xmlns:a16="http://schemas.microsoft.com/office/drawing/2014/main" id="{354F4BB5-9639-4525-A748-2B2D8FDB107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24" name="Picture 23">
              <a:extLst>
                <a:ext uri="{FF2B5EF4-FFF2-40B4-BE49-F238E27FC236}">
                  <a16:creationId xmlns:a16="http://schemas.microsoft.com/office/drawing/2014/main" id="{4D9AF55E-83EF-4A42-A236-590299A7B9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225F359D-0A7F-35F4-50AD-B6BA35AC1B52}"/>
              </a:ext>
            </a:extLst>
          </p:cNvPr>
          <p:cNvSpPr>
            <a:spLocks noGrp="1"/>
          </p:cNvSpPr>
          <p:nvPr>
            <p:ph type="ctrTitle"/>
          </p:nvPr>
        </p:nvSpPr>
        <p:spPr>
          <a:xfrm>
            <a:off x="996275" y="744909"/>
            <a:ext cx="10190071" cy="3145855"/>
          </a:xfrm>
        </p:spPr>
        <p:txBody>
          <a:bodyPr anchor="b">
            <a:normAutofit/>
          </a:bodyPr>
          <a:lstStyle/>
          <a:p>
            <a:r>
              <a:rPr lang="en-US" sz="5200" dirty="0">
                <a:solidFill>
                  <a:srgbClr val="FFFFFF"/>
                </a:solidFill>
              </a:rPr>
              <a:t>Making Nashville’s Streets Safer</a:t>
            </a:r>
          </a:p>
        </p:txBody>
      </p:sp>
      <p:sp>
        <p:nvSpPr>
          <p:cNvPr id="3" name="Subtitle 2">
            <a:extLst>
              <a:ext uri="{FF2B5EF4-FFF2-40B4-BE49-F238E27FC236}">
                <a16:creationId xmlns:a16="http://schemas.microsoft.com/office/drawing/2014/main" id="{412B6EA9-5C9B-C9B5-F8D1-4899DB780504}"/>
              </a:ext>
            </a:extLst>
          </p:cNvPr>
          <p:cNvSpPr>
            <a:spLocks noGrp="1"/>
          </p:cNvSpPr>
          <p:nvPr>
            <p:ph type="subTitle" idx="1"/>
          </p:nvPr>
        </p:nvSpPr>
        <p:spPr>
          <a:xfrm>
            <a:off x="1218708" y="4069780"/>
            <a:ext cx="9781327" cy="2056617"/>
          </a:xfrm>
        </p:spPr>
        <p:txBody>
          <a:bodyPr anchor="t">
            <a:normAutofit/>
          </a:bodyPr>
          <a:lstStyle/>
          <a:p>
            <a:r>
              <a:rPr lang="en-US" sz="2200" dirty="0">
                <a:solidFill>
                  <a:srgbClr val="FFFFFF"/>
                </a:solidFill>
              </a:rPr>
              <a:t>Where are Crashes Happening and What May be Causing Them?</a:t>
            </a:r>
          </a:p>
        </p:txBody>
      </p:sp>
    </p:spTree>
    <p:extLst>
      <p:ext uri="{BB962C8B-B14F-4D97-AF65-F5344CB8AC3E}">
        <p14:creationId xmlns:p14="http://schemas.microsoft.com/office/powerpoint/2010/main" val="269017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Picture 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1" name="Rectangle 10">
            <a:extLst>
              <a:ext uri="{FF2B5EF4-FFF2-40B4-BE49-F238E27FC236}">
                <a16:creationId xmlns:a16="http://schemas.microsoft.com/office/drawing/2014/main" id="{4E7CE7A7-0AFD-439B-9765-E708254D9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239CFBC2-8561-4BBF-BDDE-CF7908C98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2AAC8F43-3BD7-44FC-843A-972922AF2B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6" name="Picture 15">
              <a:extLst>
                <a:ext uri="{FF2B5EF4-FFF2-40B4-BE49-F238E27FC236}">
                  <a16:creationId xmlns:a16="http://schemas.microsoft.com/office/drawing/2014/main" id="{1DE643C6-923A-4762-9462-D589A0AED50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7" name="Picture 16">
              <a:extLst>
                <a:ext uri="{FF2B5EF4-FFF2-40B4-BE49-F238E27FC236}">
                  <a16:creationId xmlns:a16="http://schemas.microsoft.com/office/drawing/2014/main" id="{51AB708F-73DA-4CC8-89B1-8EB70ABB3AE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59A2EE98-C84C-1309-7D87-BC7FB6BAE96C}"/>
              </a:ext>
            </a:extLst>
          </p:cNvPr>
          <p:cNvSpPr>
            <a:spLocks noGrp="1"/>
          </p:cNvSpPr>
          <p:nvPr>
            <p:ph type="title"/>
          </p:nvPr>
        </p:nvSpPr>
        <p:spPr>
          <a:xfrm>
            <a:off x="2593848" y="1295400"/>
            <a:ext cx="7010400" cy="2604928"/>
          </a:xfrm>
        </p:spPr>
        <p:txBody>
          <a:bodyPr vert="horz" lIns="91440" tIns="45720" rIns="91440" bIns="45720" rtlCol="0" anchor="b">
            <a:normAutofit/>
          </a:bodyPr>
          <a:lstStyle/>
          <a:p>
            <a:pPr algn="ctr"/>
            <a:r>
              <a:rPr lang="en-US" sz="5200" dirty="0">
                <a:solidFill>
                  <a:srgbClr val="FFFFFF"/>
                </a:solidFill>
              </a:rPr>
              <a:t>Thank You</a:t>
            </a:r>
          </a:p>
        </p:txBody>
      </p:sp>
    </p:spTree>
    <p:extLst>
      <p:ext uri="{BB962C8B-B14F-4D97-AF65-F5344CB8AC3E}">
        <p14:creationId xmlns:p14="http://schemas.microsoft.com/office/powerpoint/2010/main" val="3716814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FBCB-3E2A-3D51-4CB1-A81CCEA34709}"/>
              </a:ext>
            </a:extLst>
          </p:cNvPr>
          <p:cNvSpPr>
            <a:spLocks noGrp="1"/>
          </p:cNvSpPr>
          <p:nvPr>
            <p:ph type="title"/>
          </p:nvPr>
        </p:nvSpPr>
        <p:spPr>
          <a:solidFill>
            <a:schemeClr val="accent4">
              <a:alpha val="25000"/>
            </a:schemeClr>
          </a:solidFill>
        </p:spPr>
        <p:txBody>
          <a:bodyPr/>
          <a:lstStyle/>
          <a:p>
            <a:r>
              <a:rPr lang="en-US" dirty="0"/>
              <a:t>Inspiration / Context</a:t>
            </a:r>
          </a:p>
        </p:txBody>
      </p:sp>
      <p:sp>
        <p:nvSpPr>
          <p:cNvPr id="3" name="Content Placeholder 2">
            <a:extLst>
              <a:ext uri="{FF2B5EF4-FFF2-40B4-BE49-F238E27FC236}">
                <a16:creationId xmlns:a16="http://schemas.microsoft.com/office/drawing/2014/main" id="{EC9A6B35-5997-E9F8-4C64-B8713374C933}"/>
              </a:ext>
            </a:extLst>
          </p:cNvPr>
          <p:cNvSpPr>
            <a:spLocks noGrp="1"/>
          </p:cNvSpPr>
          <p:nvPr>
            <p:ph idx="1"/>
          </p:nvPr>
        </p:nvSpPr>
        <p:spPr>
          <a:xfrm>
            <a:off x="458694" y="3986395"/>
            <a:ext cx="4722906" cy="2550489"/>
          </a:xfrm>
          <a:solidFill>
            <a:schemeClr val="accent4">
              <a:alpha val="25000"/>
            </a:schemeClr>
          </a:solidFill>
        </p:spPr>
        <p:txBody>
          <a:bodyPr/>
          <a:lstStyle/>
          <a:p>
            <a:r>
              <a:rPr lang="en-US"/>
              <a:t>Vision Zero Initiative</a:t>
            </a:r>
          </a:p>
          <a:p>
            <a:r>
              <a:rPr lang="en-US"/>
              <a:t>East Nashville’s Walkability</a:t>
            </a:r>
          </a:p>
          <a:p>
            <a:r>
              <a:rPr lang="en-US"/>
              <a:t>Outdated Urban Planning Practices</a:t>
            </a:r>
          </a:p>
          <a:p>
            <a:endParaRPr lang="en-US" dirty="0"/>
          </a:p>
        </p:txBody>
      </p:sp>
      <p:sp>
        <p:nvSpPr>
          <p:cNvPr id="8" name="TextBox 7">
            <a:extLst>
              <a:ext uri="{FF2B5EF4-FFF2-40B4-BE49-F238E27FC236}">
                <a16:creationId xmlns:a16="http://schemas.microsoft.com/office/drawing/2014/main" id="{ECBEEAA4-534A-41F7-CBDF-49E0FF6F6105}"/>
              </a:ext>
            </a:extLst>
          </p:cNvPr>
          <p:cNvSpPr txBox="1"/>
          <p:nvPr/>
        </p:nvSpPr>
        <p:spPr>
          <a:xfrm>
            <a:off x="5486400" y="3986395"/>
            <a:ext cx="5867400" cy="2031325"/>
          </a:xfrm>
          <a:prstGeom prst="rect">
            <a:avLst/>
          </a:prstGeom>
          <a:solidFill>
            <a:schemeClr val="accent4">
              <a:alpha val="25000"/>
            </a:schemeClr>
          </a:solidFill>
        </p:spPr>
        <p:txBody>
          <a:bodyPr wrap="square" rtlCol="0">
            <a:spAutoFit/>
          </a:bodyPr>
          <a:lstStyle/>
          <a:p>
            <a:r>
              <a:rPr lang="en-US" dirty="0"/>
              <a:t>Study Corridor:</a:t>
            </a:r>
          </a:p>
          <a:p>
            <a:pPr marL="285750" indent="-285750">
              <a:buFont typeface="Arial" panose="020B0604020202020204" pitchFamily="34" charset="0"/>
              <a:buChar char="•"/>
            </a:pPr>
            <a:r>
              <a:rPr lang="en-US" dirty="0"/>
              <a:t>Typically Five Lanes</a:t>
            </a:r>
          </a:p>
          <a:p>
            <a:pPr marL="742950" lvl="1" indent="-285750">
              <a:buFont typeface="Arial" panose="020B0604020202020204" pitchFamily="34" charset="0"/>
              <a:buChar char="•"/>
            </a:pPr>
            <a:r>
              <a:rPr lang="en-US" dirty="0"/>
              <a:t>Two travel lanes each direction</a:t>
            </a:r>
          </a:p>
          <a:p>
            <a:pPr marL="742950" lvl="1" indent="-285750">
              <a:buFont typeface="Arial" panose="020B0604020202020204" pitchFamily="34" charset="0"/>
              <a:buChar char="•"/>
            </a:pPr>
            <a:r>
              <a:rPr lang="en-US" dirty="0"/>
              <a:t>One center two-way left turn lane</a:t>
            </a:r>
          </a:p>
          <a:p>
            <a:pPr marL="285750" indent="-285750">
              <a:buFont typeface="Arial" panose="020B0604020202020204" pitchFamily="34" charset="0"/>
              <a:buChar char="•"/>
            </a:pPr>
            <a:r>
              <a:rPr lang="en-US" dirty="0"/>
              <a:t>Total roadway width in background photo: ~60 ft</a:t>
            </a:r>
          </a:p>
          <a:p>
            <a:pPr marL="285750" indent="-285750">
              <a:buFont typeface="Arial" panose="020B0604020202020204" pitchFamily="34" charset="0"/>
              <a:buChar char="•"/>
            </a:pPr>
            <a:r>
              <a:rPr lang="en-US" dirty="0"/>
              <a:t>Lots of curb cuts / driveways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535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a:extLst>
            <a:ext uri="{FF2B5EF4-FFF2-40B4-BE49-F238E27FC236}">
              <a16:creationId xmlns:a16="http://schemas.microsoft.com/office/drawing/2014/main" id="{8A1BF7C2-93DA-2244-0018-73C0229B29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BD6CBB-95FE-F145-8EF7-3B5A7BE8410E}"/>
              </a:ext>
            </a:extLst>
          </p:cNvPr>
          <p:cNvSpPr>
            <a:spLocks noGrp="1"/>
          </p:cNvSpPr>
          <p:nvPr>
            <p:ph type="title"/>
          </p:nvPr>
        </p:nvSpPr>
        <p:spPr>
          <a:solidFill>
            <a:schemeClr val="accent4">
              <a:alpha val="25000"/>
            </a:schemeClr>
          </a:solidFill>
        </p:spPr>
        <p:txBody>
          <a:bodyPr/>
          <a:lstStyle/>
          <a:p>
            <a:r>
              <a:rPr lang="en-US" dirty="0"/>
              <a:t>Inspiration / Context</a:t>
            </a:r>
          </a:p>
        </p:txBody>
      </p:sp>
      <p:sp>
        <p:nvSpPr>
          <p:cNvPr id="7" name="TextBox 6">
            <a:extLst>
              <a:ext uri="{FF2B5EF4-FFF2-40B4-BE49-F238E27FC236}">
                <a16:creationId xmlns:a16="http://schemas.microsoft.com/office/drawing/2014/main" id="{F75F5EC8-D2C0-910F-852C-A75D8637D6F9}"/>
              </a:ext>
            </a:extLst>
          </p:cNvPr>
          <p:cNvSpPr txBox="1"/>
          <p:nvPr/>
        </p:nvSpPr>
        <p:spPr>
          <a:xfrm>
            <a:off x="5489046" y="4112125"/>
            <a:ext cx="1213907" cy="923330"/>
          </a:xfrm>
          <a:prstGeom prst="rect">
            <a:avLst/>
          </a:prstGeom>
          <a:noFill/>
        </p:spPr>
        <p:txBody>
          <a:bodyPr wrap="square" rtlCol="0">
            <a:spAutoFit/>
          </a:bodyPr>
          <a:lstStyle/>
          <a:p>
            <a:pPr algn="ctr"/>
            <a:r>
              <a:rPr lang="en-US" dirty="0">
                <a:solidFill>
                  <a:schemeClr val="accent1"/>
                </a:solidFill>
              </a:rPr>
              <a:t>Two-Way Left Turn Lane</a:t>
            </a:r>
          </a:p>
        </p:txBody>
      </p:sp>
      <p:sp>
        <p:nvSpPr>
          <p:cNvPr id="9" name="TextBox 8">
            <a:extLst>
              <a:ext uri="{FF2B5EF4-FFF2-40B4-BE49-F238E27FC236}">
                <a16:creationId xmlns:a16="http://schemas.microsoft.com/office/drawing/2014/main" id="{DA14A2E4-8A7C-16FF-B247-882AA61564FF}"/>
              </a:ext>
            </a:extLst>
          </p:cNvPr>
          <p:cNvSpPr txBox="1"/>
          <p:nvPr/>
        </p:nvSpPr>
        <p:spPr>
          <a:xfrm>
            <a:off x="8952609" y="4250624"/>
            <a:ext cx="1995026" cy="646331"/>
          </a:xfrm>
          <a:prstGeom prst="rect">
            <a:avLst/>
          </a:prstGeom>
          <a:noFill/>
        </p:spPr>
        <p:txBody>
          <a:bodyPr wrap="square" rtlCol="0">
            <a:spAutoFit/>
          </a:bodyPr>
          <a:lstStyle/>
          <a:p>
            <a:pPr algn="ctr"/>
            <a:r>
              <a:rPr lang="en-US" dirty="0">
                <a:solidFill>
                  <a:schemeClr val="accent1"/>
                </a:solidFill>
              </a:rPr>
              <a:t>Two Northbound Travel Lanes</a:t>
            </a:r>
          </a:p>
        </p:txBody>
      </p:sp>
      <p:sp>
        <p:nvSpPr>
          <p:cNvPr id="10" name="TextBox 9">
            <a:extLst>
              <a:ext uri="{FF2B5EF4-FFF2-40B4-BE49-F238E27FC236}">
                <a16:creationId xmlns:a16="http://schemas.microsoft.com/office/drawing/2014/main" id="{2B2FB0B4-A0FF-CC5C-3EEF-BA4E2C620FBA}"/>
              </a:ext>
            </a:extLst>
          </p:cNvPr>
          <p:cNvSpPr txBox="1"/>
          <p:nvPr/>
        </p:nvSpPr>
        <p:spPr>
          <a:xfrm>
            <a:off x="837656" y="4250624"/>
            <a:ext cx="2031379" cy="646331"/>
          </a:xfrm>
          <a:prstGeom prst="rect">
            <a:avLst/>
          </a:prstGeom>
          <a:noFill/>
        </p:spPr>
        <p:txBody>
          <a:bodyPr wrap="square" rtlCol="0">
            <a:spAutoFit/>
          </a:bodyPr>
          <a:lstStyle/>
          <a:p>
            <a:pPr algn="ctr"/>
            <a:r>
              <a:rPr lang="en-US" dirty="0">
                <a:solidFill>
                  <a:schemeClr val="accent1"/>
                </a:solidFill>
              </a:rPr>
              <a:t>Two Southbound travel lanes</a:t>
            </a:r>
          </a:p>
        </p:txBody>
      </p:sp>
      <p:cxnSp>
        <p:nvCxnSpPr>
          <p:cNvPr id="12" name="Straight Connector 11">
            <a:extLst>
              <a:ext uri="{FF2B5EF4-FFF2-40B4-BE49-F238E27FC236}">
                <a16:creationId xmlns:a16="http://schemas.microsoft.com/office/drawing/2014/main" id="{CDCACBF4-0759-8A75-E977-46993BB1272B}"/>
              </a:ext>
            </a:extLst>
          </p:cNvPr>
          <p:cNvCxnSpPr>
            <a:cxnSpLocks/>
          </p:cNvCxnSpPr>
          <p:nvPr/>
        </p:nvCxnSpPr>
        <p:spPr>
          <a:xfrm flipH="1">
            <a:off x="1933663" y="3087149"/>
            <a:ext cx="515922" cy="3061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B402B1-2DA6-53FF-B13D-1DCFA6C267E0}"/>
              </a:ext>
            </a:extLst>
          </p:cNvPr>
          <p:cNvCxnSpPr>
            <a:cxnSpLocks/>
          </p:cNvCxnSpPr>
          <p:nvPr/>
        </p:nvCxnSpPr>
        <p:spPr>
          <a:xfrm>
            <a:off x="5213758" y="2923563"/>
            <a:ext cx="6978242" cy="14554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986FE8-0BC0-FA69-11D0-23C768B2DDC3}"/>
              </a:ext>
            </a:extLst>
          </p:cNvPr>
          <p:cNvCxnSpPr>
            <a:cxnSpLocks/>
          </p:cNvCxnSpPr>
          <p:nvPr/>
        </p:nvCxnSpPr>
        <p:spPr>
          <a:xfrm flipH="1" flipV="1">
            <a:off x="4655890" y="2807388"/>
            <a:ext cx="155196" cy="406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E0C8BD-775E-BE99-F159-09E2B2B509D2}"/>
              </a:ext>
            </a:extLst>
          </p:cNvPr>
          <p:cNvCxnSpPr>
            <a:cxnSpLocks/>
          </p:cNvCxnSpPr>
          <p:nvPr/>
        </p:nvCxnSpPr>
        <p:spPr>
          <a:xfrm flipH="1" flipV="1">
            <a:off x="4397230" y="2729091"/>
            <a:ext cx="155196" cy="406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D24D45-A10B-BCAE-7941-0C3D4CB52531}"/>
              </a:ext>
            </a:extLst>
          </p:cNvPr>
          <p:cNvCxnSpPr>
            <a:cxnSpLocks/>
          </p:cNvCxnSpPr>
          <p:nvPr/>
        </p:nvCxnSpPr>
        <p:spPr>
          <a:xfrm flipH="1">
            <a:off x="2837227" y="2769765"/>
            <a:ext cx="129681" cy="7829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BDDA28D-1C77-E4DE-2EB6-9BC670F69786}"/>
              </a:ext>
            </a:extLst>
          </p:cNvPr>
          <p:cNvSpPr txBox="1"/>
          <p:nvPr/>
        </p:nvSpPr>
        <p:spPr>
          <a:xfrm>
            <a:off x="3387455" y="3507608"/>
            <a:ext cx="1213907" cy="369332"/>
          </a:xfrm>
          <a:prstGeom prst="rect">
            <a:avLst/>
          </a:prstGeom>
          <a:noFill/>
        </p:spPr>
        <p:txBody>
          <a:bodyPr wrap="square" rtlCol="0">
            <a:spAutoFit/>
          </a:bodyPr>
          <a:lstStyle/>
          <a:p>
            <a:r>
              <a:rPr lang="en-US" dirty="0">
                <a:solidFill>
                  <a:schemeClr val="accent1"/>
                </a:solidFill>
              </a:rPr>
              <a:t>Curb cuts</a:t>
            </a:r>
          </a:p>
        </p:txBody>
      </p:sp>
      <p:cxnSp>
        <p:nvCxnSpPr>
          <p:cNvPr id="30" name="Straight Arrow Connector 29">
            <a:extLst>
              <a:ext uri="{FF2B5EF4-FFF2-40B4-BE49-F238E27FC236}">
                <a16:creationId xmlns:a16="http://schemas.microsoft.com/office/drawing/2014/main" id="{CC7B31D9-8671-3C96-F5F1-5AD1FB1BFB65}"/>
              </a:ext>
            </a:extLst>
          </p:cNvPr>
          <p:cNvCxnSpPr>
            <a:cxnSpLocks/>
            <a:stCxn id="28" idx="0"/>
          </p:cNvCxnSpPr>
          <p:nvPr/>
        </p:nvCxnSpPr>
        <p:spPr>
          <a:xfrm flipH="1" flipV="1">
            <a:off x="2936147" y="2848062"/>
            <a:ext cx="1058262" cy="659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A94089B-D7E0-B6B8-9AC6-32B7C378BC77}"/>
              </a:ext>
            </a:extLst>
          </p:cNvPr>
          <p:cNvCxnSpPr>
            <a:cxnSpLocks/>
            <a:stCxn id="28" idx="0"/>
          </p:cNvCxnSpPr>
          <p:nvPr/>
        </p:nvCxnSpPr>
        <p:spPr>
          <a:xfrm flipH="1" flipV="1">
            <a:off x="2294389" y="3268521"/>
            <a:ext cx="1700020" cy="239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AE50C46-6813-5284-E23F-63380D59A8A7}"/>
              </a:ext>
            </a:extLst>
          </p:cNvPr>
          <p:cNvCxnSpPr>
            <a:cxnSpLocks/>
            <a:stCxn id="28" idx="0"/>
          </p:cNvCxnSpPr>
          <p:nvPr/>
        </p:nvCxnSpPr>
        <p:spPr>
          <a:xfrm flipV="1">
            <a:off x="3994409" y="2807388"/>
            <a:ext cx="460145" cy="700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5631A2B-B6A2-A12B-7BAD-641E151215FD}"/>
              </a:ext>
            </a:extLst>
          </p:cNvPr>
          <p:cNvCxnSpPr>
            <a:cxnSpLocks/>
            <a:stCxn id="28" idx="0"/>
          </p:cNvCxnSpPr>
          <p:nvPr/>
        </p:nvCxnSpPr>
        <p:spPr>
          <a:xfrm flipV="1">
            <a:off x="3994409" y="2885813"/>
            <a:ext cx="716009" cy="621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1E3A083-4CA1-D076-2183-F222BED9F8C2}"/>
              </a:ext>
            </a:extLst>
          </p:cNvPr>
          <p:cNvCxnSpPr>
            <a:cxnSpLocks/>
            <a:stCxn id="28" idx="0"/>
          </p:cNvCxnSpPr>
          <p:nvPr/>
        </p:nvCxnSpPr>
        <p:spPr>
          <a:xfrm flipV="1">
            <a:off x="3994409" y="3381377"/>
            <a:ext cx="3060732" cy="126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326FF8E-66AF-C5D5-D3C9-6553AB983A25}"/>
              </a:ext>
            </a:extLst>
          </p:cNvPr>
          <p:cNvCxnSpPr>
            <a:cxnSpLocks/>
          </p:cNvCxnSpPr>
          <p:nvPr/>
        </p:nvCxnSpPr>
        <p:spPr>
          <a:xfrm>
            <a:off x="3091343" y="2729091"/>
            <a:ext cx="1136708" cy="0"/>
          </a:xfrm>
          <a:prstGeom prst="straightConnector1">
            <a:avLst/>
          </a:prstGeom>
          <a:ln w="2857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B6F0DF4-2DF5-D0F0-94EF-F05B129D6C1B}"/>
              </a:ext>
            </a:extLst>
          </p:cNvPr>
          <p:cNvSpPr txBox="1"/>
          <p:nvPr/>
        </p:nvSpPr>
        <p:spPr>
          <a:xfrm>
            <a:off x="2729918" y="2082761"/>
            <a:ext cx="1744910" cy="646331"/>
          </a:xfrm>
          <a:prstGeom prst="rect">
            <a:avLst/>
          </a:prstGeom>
          <a:noFill/>
        </p:spPr>
        <p:txBody>
          <a:bodyPr wrap="square" rtlCol="0">
            <a:spAutoFit/>
          </a:bodyPr>
          <a:lstStyle/>
          <a:p>
            <a:pPr algn="ctr"/>
            <a:r>
              <a:rPr lang="en-US" dirty="0">
                <a:solidFill>
                  <a:schemeClr val="tx2"/>
                </a:solidFill>
              </a:rPr>
              <a:t>Wide, Straight, Pavement</a:t>
            </a:r>
          </a:p>
        </p:txBody>
      </p:sp>
      <p:sp>
        <p:nvSpPr>
          <p:cNvPr id="57" name="TextBox 56">
            <a:extLst>
              <a:ext uri="{FF2B5EF4-FFF2-40B4-BE49-F238E27FC236}">
                <a16:creationId xmlns:a16="http://schemas.microsoft.com/office/drawing/2014/main" id="{173A70F7-D30C-4204-08EC-3EBEAE79541E}"/>
              </a:ext>
            </a:extLst>
          </p:cNvPr>
          <p:cNvSpPr txBox="1"/>
          <p:nvPr/>
        </p:nvSpPr>
        <p:spPr>
          <a:xfrm>
            <a:off x="5943693" y="1845778"/>
            <a:ext cx="2847364" cy="923330"/>
          </a:xfrm>
          <a:prstGeom prst="rect">
            <a:avLst/>
          </a:prstGeom>
          <a:solidFill>
            <a:schemeClr val="accent4">
              <a:lumMod val="20000"/>
              <a:lumOff val="80000"/>
              <a:alpha val="50000"/>
            </a:schemeClr>
          </a:solidFill>
        </p:spPr>
        <p:txBody>
          <a:bodyPr wrap="square" rtlCol="0">
            <a:spAutoFit/>
          </a:bodyPr>
          <a:lstStyle/>
          <a:p>
            <a:pPr algn="ctr"/>
            <a:r>
              <a:rPr lang="en-US" dirty="0">
                <a:solidFill>
                  <a:schemeClr val="tx2"/>
                </a:solidFill>
              </a:rPr>
              <a:t>Lots of development (new construction and existing renovations)</a:t>
            </a:r>
          </a:p>
        </p:txBody>
      </p:sp>
    </p:spTree>
    <p:extLst>
      <p:ext uri="{BB962C8B-B14F-4D97-AF65-F5344CB8AC3E}">
        <p14:creationId xmlns:p14="http://schemas.microsoft.com/office/powerpoint/2010/main" val="1665852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B7CC9ED-57A2-429E-8FD9-D55F47275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3EF0E40-AEB8-4DF7-A67A-7317B3BF9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8138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8712C809-1226-728F-F6D6-36592D8E4806}"/>
              </a:ext>
            </a:extLst>
          </p:cNvPr>
          <p:cNvSpPr>
            <a:spLocks noGrp="1"/>
          </p:cNvSpPr>
          <p:nvPr>
            <p:ph type="title"/>
          </p:nvPr>
        </p:nvSpPr>
        <p:spPr>
          <a:xfrm>
            <a:off x="838200" y="586992"/>
            <a:ext cx="4953000" cy="2308608"/>
          </a:xfrm>
        </p:spPr>
        <p:txBody>
          <a:bodyPr>
            <a:normAutofit/>
          </a:bodyPr>
          <a:lstStyle/>
          <a:p>
            <a:r>
              <a:rPr lang="en-US" dirty="0">
                <a:solidFill>
                  <a:srgbClr val="FFFFFF"/>
                </a:solidFill>
              </a:rPr>
              <a:t>Data Collection</a:t>
            </a:r>
          </a:p>
        </p:txBody>
      </p:sp>
      <p:sp>
        <p:nvSpPr>
          <p:cNvPr id="6" name="Content Placeholder 5">
            <a:extLst>
              <a:ext uri="{FF2B5EF4-FFF2-40B4-BE49-F238E27FC236}">
                <a16:creationId xmlns:a16="http://schemas.microsoft.com/office/drawing/2014/main" id="{DB953BB2-6575-F784-1D59-F481A8A84064}"/>
              </a:ext>
            </a:extLst>
          </p:cNvPr>
          <p:cNvSpPr>
            <a:spLocks noGrp="1"/>
          </p:cNvSpPr>
          <p:nvPr>
            <p:ph idx="1"/>
          </p:nvPr>
        </p:nvSpPr>
        <p:spPr>
          <a:xfrm>
            <a:off x="838200" y="2819400"/>
            <a:ext cx="4952681" cy="3460964"/>
          </a:xfrm>
        </p:spPr>
        <p:txBody>
          <a:bodyPr anchor="ctr">
            <a:normAutofit/>
          </a:bodyPr>
          <a:lstStyle/>
          <a:p>
            <a:r>
              <a:rPr lang="en-US" sz="1800" dirty="0">
                <a:solidFill>
                  <a:srgbClr val="FFFFFF"/>
                </a:solidFill>
              </a:rPr>
              <a:t>Source: </a:t>
            </a:r>
            <a:r>
              <a:rPr lang="en-US" sz="1800" dirty="0">
                <a:solidFill>
                  <a:srgbClr val="FFFFFF"/>
                </a:solidFill>
                <a:hlinkClick r:id="rId3"/>
              </a:rPr>
              <a:t>Nashville Open Data Portal</a:t>
            </a:r>
            <a:endParaRPr lang="en-US" sz="1800" dirty="0">
              <a:solidFill>
                <a:srgbClr val="FFFFFF"/>
              </a:solidFill>
            </a:endParaRPr>
          </a:p>
          <a:p>
            <a:r>
              <a:rPr lang="en-US" sz="1800" dirty="0">
                <a:solidFill>
                  <a:srgbClr val="FFFFFF"/>
                </a:solidFill>
              </a:rPr>
              <a:t>Included in Analysis:</a:t>
            </a:r>
          </a:p>
          <a:p>
            <a:pPr lvl="1"/>
            <a:r>
              <a:rPr lang="en-US" sz="1800" dirty="0">
                <a:solidFill>
                  <a:srgbClr val="FFFFFF"/>
                </a:solidFill>
              </a:rPr>
              <a:t>Crash Reporting</a:t>
            </a:r>
          </a:p>
          <a:p>
            <a:pPr lvl="1"/>
            <a:r>
              <a:rPr lang="en-US" sz="1800" dirty="0">
                <a:solidFill>
                  <a:srgbClr val="FFFFFF"/>
                </a:solidFill>
              </a:rPr>
              <a:t>311 Requests</a:t>
            </a:r>
          </a:p>
          <a:p>
            <a:pPr lvl="1"/>
            <a:r>
              <a:rPr lang="en-US" sz="1800" dirty="0">
                <a:solidFill>
                  <a:srgbClr val="FFFFFF"/>
                </a:solidFill>
              </a:rPr>
              <a:t>Active Construction</a:t>
            </a:r>
          </a:p>
          <a:p>
            <a:pPr lvl="2"/>
            <a:r>
              <a:rPr lang="en-US" sz="1800" dirty="0">
                <a:solidFill>
                  <a:srgbClr val="FFFFFF"/>
                </a:solidFill>
              </a:rPr>
              <a:t>Building Permits</a:t>
            </a:r>
          </a:p>
          <a:p>
            <a:pPr lvl="2"/>
            <a:r>
              <a:rPr lang="en-US" sz="1800" dirty="0">
                <a:solidFill>
                  <a:srgbClr val="FFFFFF"/>
                </a:solidFill>
              </a:rPr>
              <a:t>Right-of-Way Occupancy Permits</a:t>
            </a:r>
          </a:p>
          <a:p>
            <a:pPr lvl="1"/>
            <a:r>
              <a:rPr lang="en-US" sz="1800" dirty="0">
                <a:solidFill>
                  <a:srgbClr val="FFFFFF"/>
                </a:solidFill>
              </a:rPr>
              <a:t>Short Term Rental Properties</a:t>
            </a:r>
          </a:p>
          <a:p>
            <a:pPr lvl="1"/>
            <a:r>
              <a:rPr lang="en-US" sz="1800" dirty="0">
                <a:solidFill>
                  <a:srgbClr val="FFFFFF"/>
                </a:solidFill>
              </a:rPr>
              <a:t>Pedestrian Signal Inventory</a:t>
            </a:r>
          </a:p>
          <a:p>
            <a:endParaRPr lang="en-US" sz="1800" dirty="0">
              <a:solidFill>
                <a:srgbClr val="FFFFFF"/>
              </a:solidFill>
            </a:endParaRPr>
          </a:p>
        </p:txBody>
      </p:sp>
      <p:grpSp>
        <p:nvGrpSpPr>
          <p:cNvPr id="19" name="Group 18">
            <a:extLst>
              <a:ext uri="{FF2B5EF4-FFF2-40B4-BE49-F238E27FC236}">
                <a16:creationId xmlns:a16="http://schemas.microsoft.com/office/drawing/2014/main" id="{739BAE37-B96C-4F71-BC0F-C5F3C7DFDE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20" name="Picture 19">
              <a:extLst>
                <a:ext uri="{FF2B5EF4-FFF2-40B4-BE49-F238E27FC236}">
                  <a16:creationId xmlns:a16="http://schemas.microsoft.com/office/drawing/2014/main" id="{F586E638-2324-405E-9DF6-E3DDA81B8D5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1" name="Picture 20">
              <a:extLst>
                <a:ext uri="{FF2B5EF4-FFF2-40B4-BE49-F238E27FC236}">
                  <a16:creationId xmlns:a16="http://schemas.microsoft.com/office/drawing/2014/main" id="{2954E671-967A-4B9A-8F60-B0834D0792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pic>
        <p:nvPicPr>
          <p:cNvPr id="8" name="Picture 7">
            <a:extLst>
              <a:ext uri="{FF2B5EF4-FFF2-40B4-BE49-F238E27FC236}">
                <a16:creationId xmlns:a16="http://schemas.microsoft.com/office/drawing/2014/main" id="{D60C62C8-64C7-3C98-EFAB-6723CA794B47}"/>
              </a:ext>
            </a:extLst>
          </p:cNvPr>
          <p:cNvPicPr>
            <a:picLocks noChangeAspect="1"/>
          </p:cNvPicPr>
          <p:nvPr/>
        </p:nvPicPr>
        <p:blipFill>
          <a:blip r:embed="rId5"/>
          <a:stretch>
            <a:fillRect/>
          </a:stretch>
        </p:blipFill>
        <p:spPr>
          <a:xfrm>
            <a:off x="6776437" y="1035706"/>
            <a:ext cx="4817466" cy="4781334"/>
          </a:xfrm>
          <a:prstGeom prst="rect">
            <a:avLst/>
          </a:prstGeom>
        </p:spPr>
      </p:pic>
    </p:spTree>
    <p:extLst>
      <p:ext uri="{BB962C8B-B14F-4D97-AF65-F5344CB8AC3E}">
        <p14:creationId xmlns:p14="http://schemas.microsoft.com/office/powerpoint/2010/main" val="1719253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4F731-22D6-355A-E928-01DFD042C039}"/>
              </a:ext>
            </a:extLst>
          </p:cNvPr>
          <p:cNvSpPr>
            <a:spLocks noGrp="1"/>
          </p:cNvSpPr>
          <p:nvPr>
            <p:ph type="title"/>
          </p:nvPr>
        </p:nvSpPr>
        <p:spPr/>
        <p:txBody>
          <a:bodyPr/>
          <a:lstStyle/>
          <a:p>
            <a:r>
              <a:rPr lang="en-US" dirty="0"/>
              <a:t>Crash Statistics</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8" name="Content Placeholder 7">
                <a:extLst>
                  <a:ext uri="{FF2B5EF4-FFF2-40B4-BE49-F238E27FC236}">
                    <a16:creationId xmlns:a16="http://schemas.microsoft.com/office/drawing/2014/main" id="{226FF206-9E59-1AE9-3BEF-D40182355F4D}"/>
                  </a:ext>
                </a:extLst>
              </p:cNvPr>
              <p:cNvGraphicFramePr>
                <a:graphicFrameLocks noGrp="1"/>
              </p:cNvGraphicFramePr>
              <p:nvPr>
                <p:ph idx="1"/>
                <p:extLst>
                  <p:ext uri="{D42A27DB-BD31-4B8C-83A1-F6EECF244321}">
                    <p14:modId xmlns:p14="http://schemas.microsoft.com/office/powerpoint/2010/main" val="317197829"/>
                  </p:ext>
                </p:extLst>
              </p:nvPr>
            </p:nvGraphicFramePr>
            <p:xfrm>
              <a:off x="6096000" y="1949450"/>
              <a:ext cx="5637213" cy="419576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8" name="Content Placeholder 7">
                <a:extLst>
                  <a:ext uri="{FF2B5EF4-FFF2-40B4-BE49-F238E27FC236}">
                    <a16:creationId xmlns:a16="http://schemas.microsoft.com/office/drawing/2014/main" id="{226FF206-9E59-1AE9-3BEF-D40182355F4D}"/>
                  </a:ext>
                </a:extLst>
              </p:cNvPr>
              <p:cNvPicPr>
                <a:picLocks noGrp="1" noRot="1" noChangeAspect="1" noMove="1" noResize="1" noEditPoints="1" noAdjustHandles="1" noChangeArrowheads="1" noChangeShapeType="1"/>
              </p:cNvPicPr>
              <p:nvPr/>
            </p:nvPicPr>
            <p:blipFill>
              <a:blip r:embed="rId4"/>
              <a:stretch>
                <a:fillRect/>
              </a:stretch>
            </p:blipFill>
            <p:spPr>
              <a:xfrm>
                <a:off x="6096000" y="1949450"/>
                <a:ext cx="5637213" cy="4195763"/>
              </a:xfrm>
              <a:prstGeom prst="rect">
                <a:avLst/>
              </a:prstGeom>
            </p:spPr>
          </p:pic>
        </mc:Fallback>
      </mc:AlternateContent>
      <mc:AlternateContent xmlns:mc="http://schemas.openxmlformats.org/markup-compatibility/2006">
        <mc:Choice xmlns:we="http://schemas.microsoft.com/office/webextensions/webextension/2010/11" xmlns:pca="http://schemas.microsoft.com/office/powerpoint/2013/contentapp" Requires="we pca">
          <p:graphicFrame>
            <p:nvGraphicFramePr>
              <p:cNvPr id="13" name="Add-in 12">
                <a:extLst>
                  <a:ext uri="{FF2B5EF4-FFF2-40B4-BE49-F238E27FC236}">
                    <a16:creationId xmlns:a16="http://schemas.microsoft.com/office/drawing/2014/main" id="{E154F9DB-4008-E27D-17B4-70CDC6B064A9}"/>
                  </a:ext>
                </a:extLst>
              </p:cNvPr>
              <p:cNvGraphicFramePr>
                <a:graphicFrameLocks noGrp="1"/>
              </p:cNvGraphicFramePr>
              <p:nvPr>
                <p:extLst>
                  <p:ext uri="{D42A27DB-BD31-4B8C-83A1-F6EECF244321}">
                    <p14:modId xmlns:p14="http://schemas.microsoft.com/office/powerpoint/2010/main" val="1392247955"/>
                  </p:ext>
                </p:extLst>
              </p:nvPr>
            </p:nvGraphicFramePr>
            <p:xfrm>
              <a:off x="458694" y="1949450"/>
              <a:ext cx="5637306" cy="4195763"/>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13" name="Add-in 12">
                <a:extLst>
                  <a:ext uri="{FF2B5EF4-FFF2-40B4-BE49-F238E27FC236}">
                    <a16:creationId xmlns:a16="http://schemas.microsoft.com/office/drawing/2014/main" id="{E154F9DB-4008-E27D-17B4-70CDC6B064A9}"/>
                  </a:ext>
                </a:extLst>
              </p:cNvPr>
              <p:cNvPicPr>
                <a:picLocks noGrp="1" noRot="1" noChangeAspect="1" noMove="1" noResize="1" noEditPoints="1" noAdjustHandles="1" noChangeArrowheads="1" noChangeShapeType="1"/>
              </p:cNvPicPr>
              <p:nvPr/>
            </p:nvPicPr>
            <p:blipFill>
              <a:blip r:embed="rId6"/>
              <a:stretch>
                <a:fillRect/>
              </a:stretch>
            </p:blipFill>
            <p:spPr>
              <a:xfrm>
                <a:off x="458694" y="1949450"/>
                <a:ext cx="5637306" cy="4195763"/>
              </a:xfrm>
              <a:prstGeom prst="rect">
                <a:avLst/>
              </a:prstGeom>
            </p:spPr>
          </p:pic>
        </mc:Fallback>
      </mc:AlternateContent>
    </p:spTree>
    <p:extLst>
      <p:ext uri="{BB962C8B-B14F-4D97-AF65-F5344CB8AC3E}">
        <p14:creationId xmlns:p14="http://schemas.microsoft.com/office/powerpoint/2010/main" val="3236682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6" name="Picture 1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8" name="Rectangle 1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A25394E9-D225-43D7-9663-F27655BF9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31" y="0"/>
            <a:ext cx="603193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2" name="Group 31">
            <a:extLst>
              <a:ext uri="{FF2B5EF4-FFF2-40B4-BE49-F238E27FC236}">
                <a16:creationId xmlns:a16="http://schemas.microsoft.com/office/drawing/2014/main" id="{5167B5BB-22C6-4BD3-9F8F-0E0545D40E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25" name="Picture 24">
              <a:extLst>
                <a:ext uri="{FF2B5EF4-FFF2-40B4-BE49-F238E27FC236}">
                  <a16:creationId xmlns:a16="http://schemas.microsoft.com/office/drawing/2014/main" id="{76F06372-9CD6-4CD5-9168-5EA973F183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33" name="Picture 32">
              <a:extLst>
                <a:ext uri="{FF2B5EF4-FFF2-40B4-BE49-F238E27FC236}">
                  <a16:creationId xmlns:a16="http://schemas.microsoft.com/office/drawing/2014/main" id="{06B13F8A-4773-4693-9469-E9DD7101492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pic>
        <p:nvPicPr>
          <p:cNvPr id="9" name="Picture 8">
            <a:extLst>
              <a:ext uri="{FF2B5EF4-FFF2-40B4-BE49-F238E27FC236}">
                <a16:creationId xmlns:a16="http://schemas.microsoft.com/office/drawing/2014/main" id="{EA700FFA-84CE-6A1A-A557-D2F954B5F50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26424" y="3477560"/>
            <a:ext cx="4798047" cy="3137688"/>
          </a:xfrm>
          <a:prstGeom prst="rect">
            <a:avLst/>
          </a:prstGeom>
        </p:spPr>
      </p:pic>
      <p:pic>
        <p:nvPicPr>
          <p:cNvPr id="7" name="Content Placeholder 6">
            <a:extLst>
              <a:ext uri="{FF2B5EF4-FFF2-40B4-BE49-F238E27FC236}">
                <a16:creationId xmlns:a16="http://schemas.microsoft.com/office/drawing/2014/main" id="{7E9AB74C-72E5-E93F-3C9D-9FF9D6036BA3}"/>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a:stretch/>
        </p:blipFill>
        <p:spPr>
          <a:xfrm>
            <a:off x="6313295" y="242753"/>
            <a:ext cx="5582571" cy="3137688"/>
          </a:xfrm>
          <a:prstGeom prst="rect">
            <a:avLst/>
          </a:prstGeom>
        </p:spPr>
      </p:pic>
      <p:sp>
        <p:nvSpPr>
          <p:cNvPr id="39" name="Title 1">
            <a:extLst>
              <a:ext uri="{FF2B5EF4-FFF2-40B4-BE49-F238E27FC236}">
                <a16:creationId xmlns:a16="http://schemas.microsoft.com/office/drawing/2014/main" id="{799EFC1B-289D-EE05-1039-4F61D2BF6502}"/>
              </a:ext>
            </a:extLst>
          </p:cNvPr>
          <p:cNvSpPr txBox="1">
            <a:spLocks/>
          </p:cNvSpPr>
          <p:nvPr/>
        </p:nvSpPr>
        <p:spPr>
          <a:xfrm>
            <a:off x="838200" y="586992"/>
            <a:ext cx="4953000" cy="230860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dirty="0">
                <a:solidFill>
                  <a:srgbClr val="FFFFFF"/>
                </a:solidFill>
              </a:rPr>
              <a:t>311 Requests</a:t>
            </a:r>
          </a:p>
        </p:txBody>
      </p:sp>
      <p:sp>
        <p:nvSpPr>
          <p:cNvPr id="40" name="Content Placeholder 5">
            <a:extLst>
              <a:ext uri="{FF2B5EF4-FFF2-40B4-BE49-F238E27FC236}">
                <a16:creationId xmlns:a16="http://schemas.microsoft.com/office/drawing/2014/main" id="{7F12E8E5-C36D-9245-78AC-CF7D167A0911}"/>
              </a:ext>
            </a:extLst>
          </p:cNvPr>
          <p:cNvSpPr txBox="1">
            <a:spLocks/>
          </p:cNvSpPr>
          <p:nvPr/>
        </p:nvSpPr>
        <p:spPr>
          <a:xfrm>
            <a:off x="838200" y="2819400"/>
            <a:ext cx="4952681" cy="3460964"/>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bg1"/>
              </a:buClr>
              <a:buNone/>
            </a:pPr>
            <a:r>
              <a:rPr lang="en-US" sz="1800" dirty="0">
                <a:solidFill>
                  <a:srgbClr val="FFFFFF"/>
                </a:solidFill>
              </a:rPr>
              <a:t>Majority are roadway-related</a:t>
            </a:r>
          </a:p>
          <a:p>
            <a:pPr>
              <a:buClr>
                <a:schemeClr val="bg1"/>
              </a:buClr>
            </a:pPr>
            <a:r>
              <a:rPr lang="en-US" sz="1800" dirty="0">
                <a:solidFill>
                  <a:srgbClr val="FFFFFF"/>
                </a:solidFill>
              </a:rPr>
              <a:t>Major concerns:</a:t>
            </a:r>
          </a:p>
          <a:p>
            <a:pPr lvl="1">
              <a:buClr>
                <a:schemeClr val="bg1"/>
              </a:buClr>
            </a:pPr>
            <a:r>
              <a:rPr lang="en-US" sz="1400" dirty="0">
                <a:solidFill>
                  <a:srgbClr val="FFFFFF"/>
                </a:solidFill>
              </a:rPr>
              <a:t>Traffic Signal Maintenance</a:t>
            </a:r>
          </a:p>
          <a:p>
            <a:pPr lvl="1">
              <a:buClr>
                <a:schemeClr val="bg1"/>
              </a:buClr>
            </a:pPr>
            <a:r>
              <a:rPr lang="en-US" sz="1400" dirty="0">
                <a:solidFill>
                  <a:srgbClr val="FFFFFF"/>
                </a:solidFill>
              </a:rPr>
              <a:t>Potholes</a:t>
            </a:r>
          </a:p>
        </p:txBody>
      </p:sp>
    </p:spTree>
    <p:extLst>
      <p:ext uri="{BB962C8B-B14F-4D97-AF65-F5344CB8AC3E}">
        <p14:creationId xmlns:p14="http://schemas.microsoft.com/office/powerpoint/2010/main" val="1067869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C25FE-DF82-F589-39EC-A89D0B3DA4B9}"/>
              </a:ext>
            </a:extLst>
          </p:cNvPr>
          <p:cNvSpPr>
            <a:spLocks noGrp="1"/>
          </p:cNvSpPr>
          <p:nvPr>
            <p:ph type="title"/>
          </p:nvPr>
        </p:nvSpPr>
        <p:spPr/>
        <p:txBody>
          <a:bodyPr/>
          <a:lstStyle/>
          <a:p>
            <a:r>
              <a:rPr lang="en-US" dirty="0"/>
              <a:t>Crashes vs 311 Requests</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2" name="Content Placeholder 11">
                <a:extLst>
                  <a:ext uri="{FF2B5EF4-FFF2-40B4-BE49-F238E27FC236}">
                    <a16:creationId xmlns:a16="http://schemas.microsoft.com/office/drawing/2014/main" id="{512B7034-5711-B16E-DD96-63B50299198F}"/>
                  </a:ext>
                </a:extLst>
              </p:cNvPr>
              <p:cNvGraphicFramePr>
                <a:graphicFrameLocks noGrp="1"/>
              </p:cNvGraphicFramePr>
              <p:nvPr>
                <p:ph idx="1"/>
                <p:extLst>
                  <p:ext uri="{D42A27DB-BD31-4B8C-83A1-F6EECF244321}">
                    <p14:modId xmlns:p14="http://schemas.microsoft.com/office/powerpoint/2010/main" val="600550113"/>
                  </p:ext>
                </p:extLst>
              </p:nvPr>
            </p:nvGraphicFramePr>
            <p:xfrm>
              <a:off x="4717576" y="1691324"/>
              <a:ext cx="7015637" cy="445389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12" name="Content Placeholder 11">
                <a:extLst>
                  <a:ext uri="{FF2B5EF4-FFF2-40B4-BE49-F238E27FC236}">
                    <a16:creationId xmlns:a16="http://schemas.microsoft.com/office/drawing/2014/main" id="{512B7034-5711-B16E-DD96-63B50299198F}"/>
                  </a:ext>
                </a:extLst>
              </p:cNvPr>
              <p:cNvPicPr>
                <a:picLocks noGrp="1" noRot="1" noChangeAspect="1" noMove="1" noResize="1" noEditPoints="1" noAdjustHandles="1" noChangeArrowheads="1" noChangeShapeType="1"/>
              </p:cNvPicPr>
              <p:nvPr/>
            </p:nvPicPr>
            <p:blipFill>
              <a:blip r:embed="rId4"/>
              <a:stretch>
                <a:fillRect/>
              </a:stretch>
            </p:blipFill>
            <p:spPr>
              <a:xfrm>
                <a:off x="4717576" y="1691324"/>
                <a:ext cx="7015637" cy="4453890"/>
              </a:xfrm>
              <a:prstGeom prst="rect">
                <a:avLst/>
              </a:prstGeom>
            </p:spPr>
          </p:pic>
        </mc:Fallback>
      </mc:AlternateContent>
      <p:sp>
        <p:nvSpPr>
          <p:cNvPr id="3" name="TextBox 2">
            <a:extLst>
              <a:ext uri="{FF2B5EF4-FFF2-40B4-BE49-F238E27FC236}">
                <a16:creationId xmlns:a16="http://schemas.microsoft.com/office/drawing/2014/main" id="{BE686F61-29D7-264A-E1BE-49F204F7B866}"/>
              </a:ext>
            </a:extLst>
          </p:cNvPr>
          <p:cNvSpPr txBox="1"/>
          <p:nvPr/>
        </p:nvSpPr>
        <p:spPr>
          <a:xfrm>
            <a:off x="458694" y="1691323"/>
            <a:ext cx="4327167" cy="2862322"/>
          </a:xfrm>
          <a:prstGeom prst="rect">
            <a:avLst/>
          </a:prstGeom>
          <a:noFill/>
        </p:spPr>
        <p:txBody>
          <a:bodyPr wrap="square" rtlCol="0">
            <a:spAutoFit/>
          </a:bodyPr>
          <a:lstStyle/>
          <a:p>
            <a:r>
              <a:rPr lang="en-US" dirty="0"/>
              <a:t>Pedestrian Signal Inventory:</a:t>
            </a:r>
          </a:p>
          <a:p>
            <a:pPr marL="285750" indent="-285750">
              <a:buFont typeface="Arial" panose="020B0604020202020204" pitchFamily="34" charset="0"/>
              <a:buChar char="•"/>
            </a:pPr>
            <a:r>
              <a:rPr lang="en-US" dirty="0"/>
              <a:t>35 signalized intersections</a:t>
            </a:r>
          </a:p>
          <a:p>
            <a:pPr marL="285750" indent="-285750">
              <a:buFont typeface="Arial" panose="020B0604020202020204" pitchFamily="34" charset="0"/>
              <a:buChar char="•"/>
            </a:pPr>
            <a:r>
              <a:rPr lang="en-US" dirty="0"/>
              <a:t>24 do not have pedestrian facilities on at least one corner</a:t>
            </a:r>
          </a:p>
          <a:p>
            <a:pPr marL="285750" indent="-285750">
              <a:buFont typeface="Arial" panose="020B0604020202020204" pitchFamily="34" charset="0"/>
              <a:buChar char="•"/>
            </a:pPr>
            <a:r>
              <a:rPr lang="en-US" dirty="0"/>
              <a:t>33 were not ADA-compliant in at least one area</a:t>
            </a:r>
          </a:p>
          <a:p>
            <a:endParaRPr lang="en-US" dirty="0"/>
          </a:p>
          <a:p>
            <a:r>
              <a:rPr lang="en-US" dirty="0"/>
              <a:t>311 Requests:</a:t>
            </a:r>
          </a:p>
          <a:p>
            <a:pPr marL="285750" indent="-285750">
              <a:buFont typeface="Arial" panose="020B0604020202020204" pitchFamily="34" charset="0"/>
              <a:buChar char="•"/>
            </a:pPr>
            <a:r>
              <a:rPr lang="en-US" dirty="0"/>
              <a:t>Similarly clustered around intersections</a:t>
            </a:r>
          </a:p>
        </p:txBody>
      </p:sp>
    </p:spTree>
    <p:extLst>
      <p:ext uri="{BB962C8B-B14F-4D97-AF65-F5344CB8AC3E}">
        <p14:creationId xmlns:p14="http://schemas.microsoft.com/office/powerpoint/2010/main" val="1954693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37EF-6A43-608F-2808-C9093A8B835B}"/>
              </a:ext>
            </a:extLst>
          </p:cNvPr>
          <p:cNvSpPr>
            <a:spLocks noGrp="1"/>
          </p:cNvSpPr>
          <p:nvPr>
            <p:ph type="title"/>
          </p:nvPr>
        </p:nvSpPr>
        <p:spPr/>
        <p:txBody>
          <a:bodyPr/>
          <a:lstStyle/>
          <a:p>
            <a:r>
              <a:rPr lang="en-US" dirty="0"/>
              <a:t>Crashes vs 311 Requests</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FFC21CD2-11DA-0791-9443-2890FB593AF2}"/>
                  </a:ext>
                </a:extLst>
              </p:cNvPr>
              <p:cNvGraphicFramePr>
                <a:graphicFrameLocks noGrp="1"/>
              </p:cNvGraphicFramePr>
              <p:nvPr>
                <p:ph idx="1"/>
              </p:nvPr>
            </p:nvGraphicFramePr>
            <p:xfrm>
              <a:off x="458788" y="1949450"/>
              <a:ext cx="11274425" cy="419576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FFC21CD2-11DA-0791-9443-2890FB593AF2}"/>
                  </a:ext>
                </a:extLst>
              </p:cNvPr>
              <p:cNvPicPr>
                <a:picLocks noGrp="1" noRot="1" noChangeAspect="1" noMove="1" noResize="1" noEditPoints="1" noAdjustHandles="1" noChangeArrowheads="1" noChangeShapeType="1"/>
              </p:cNvPicPr>
              <p:nvPr/>
            </p:nvPicPr>
            <p:blipFill>
              <a:blip r:embed="rId4"/>
              <a:stretch>
                <a:fillRect/>
              </a:stretch>
            </p:blipFill>
            <p:spPr>
              <a:xfrm>
                <a:off x="458788" y="1949450"/>
                <a:ext cx="11274425" cy="4195763"/>
              </a:xfrm>
              <a:prstGeom prst="rect">
                <a:avLst/>
              </a:prstGeom>
            </p:spPr>
          </p:pic>
        </mc:Fallback>
      </mc:AlternateContent>
    </p:spTree>
    <p:extLst>
      <p:ext uri="{BB962C8B-B14F-4D97-AF65-F5344CB8AC3E}">
        <p14:creationId xmlns:p14="http://schemas.microsoft.com/office/powerpoint/2010/main" val="786174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EFCBA-A684-6A47-E97D-F3676107BA2B}"/>
              </a:ext>
            </a:extLst>
          </p:cNvPr>
          <p:cNvSpPr>
            <a:spLocks noGrp="1"/>
          </p:cNvSpPr>
          <p:nvPr>
            <p:ph type="title"/>
          </p:nvPr>
        </p:nvSpPr>
        <p:spPr/>
        <p:txBody>
          <a:bodyPr/>
          <a:lstStyle/>
          <a:p>
            <a:r>
              <a:rPr lang="en-US" dirty="0"/>
              <a:t>What Have We Learned?</a:t>
            </a:r>
          </a:p>
        </p:txBody>
      </p:sp>
      <p:graphicFrame>
        <p:nvGraphicFramePr>
          <p:cNvPr id="5" name="Content Placeholder 2">
            <a:extLst>
              <a:ext uri="{FF2B5EF4-FFF2-40B4-BE49-F238E27FC236}">
                <a16:creationId xmlns:a16="http://schemas.microsoft.com/office/drawing/2014/main" id="{F4E9F1EA-3979-225F-6FE7-87E082A7CBF2}"/>
              </a:ext>
            </a:extLst>
          </p:cNvPr>
          <p:cNvGraphicFramePr>
            <a:graphicFrameLocks noGrp="1"/>
          </p:cNvGraphicFramePr>
          <p:nvPr>
            <p:ph idx="1"/>
            <p:extLst>
              <p:ext uri="{D42A27DB-BD31-4B8C-83A1-F6EECF244321}">
                <p14:modId xmlns:p14="http://schemas.microsoft.com/office/powerpoint/2010/main" val="2732535106"/>
              </p:ext>
            </p:extLst>
          </p:nvPr>
        </p:nvGraphicFramePr>
        <p:xfrm>
          <a:off x="458694" y="1949450"/>
          <a:ext cx="11274612"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6659076"/>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6.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7.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0.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11.png"/></Relationships>
</file>

<file path=ppt/webextensions/webextension1.xml><?xml version="1.0" encoding="utf-8"?>
<we:webextension xmlns:we="http://schemas.microsoft.com/office/webextensions/webextension/2010/11" id="{BAF672B8-8F56-4D8A-A2B4-BE70A222C4BF}">
  <we:reference id="wa200003233" version="2.0.0.3" store="en-US" storeType="OMEX"/>
  <we:alternateReferences>
    <we:reference id="WA200003233" version="2.0.0.3" store="" storeType="OMEX"/>
  </we:alternateReferences>
  <we:properties>
    <we:property name="artifactName" value="&quot;Type of Collision&quot;"/>
    <we:property name="backgroundColor" value="&quot;#FFFFFF&quot;"/>
    <we:property name="bookmark" value="&quot;H4sIAAAAAAAAA+VYbW/iOBD+Kygfbr+gU15IAv1GKdVVfRWgrk4nhCb2BLwNCec43HIr/vuNndAWWujLdtne9kMlMh6Pn5l5PDP1N4uLfJbA4gKmaB1Yh1l2MwV5U3OsupVWssvL0/N273R00T7vkjibKZGluXXwzVIgx6iuRV5Aoi2Q8K9h3YIkuYKx/oohybFuzVDmWQqJ+BdLZVpSssBl3cKvsySToE32FSjUZuekTt90tvO7RycCU2KOfWSqlPZwlkm1+q5befnLQFpf08bMgZ0sVSBSMqxlDb/FW57rcnBsD93IAQ+0PBaJqlSiRffrTJI/5OVipuPQ5nNIGXLLgJaY59UJnSwppuZXd03ezwrJsIexWUqVUAsywyTkE4rNkpy/khmFxogTUEY0yf7pSKRAcOvAXtb3dXqWjh85fkiSXKTjpErbXTwHJaopzDQjoi8Ubx020q8IpVWnGddKE8E5pmSeVqOYc9tt2XYz4hDaEEbhjshXDDw2i80Yfc5Y7NtuM6S/ZtML6PAqPh3CPM6kYISyXpnT1q5XXHLr1rHMpsZuxXbNndvIpBSYkedo4pfOkft16/MEJZo9xCAuVqQ62Qh4Xqk8IxXlhzl9IwkMchxJ/LvAXHOBTr+GpDCXioyfCfKoTIER04ZP/UGv2x3067XeZfuoX/ut1j856n5un532PxkDW7YNeu2L/snA6AwpLcPl95HqNnS7HVpnl6PJvZZgBzHwYzeGRmA3PBfCAO4l+I0uwDasdP+EKoivj17CNZwEjoVOwMAPbI+o7ASBuz+cdFO3AX376+oz7rfIv6bDuOOC7fHIfX2hbI/HEsewukTdfVDuuEirVuC/qry+IeYttZdlSSL0zpHGMuKYMylMj30TB/4QdP8lmyzOcI7JQ6y36w+XViCvQYqyQ1e16xU5qkrurSlrLQacHBopMcURiVLyQm+5h8w6IoXanUAvV/5YfyLIna1zvTV8sOic0+AzeU2tSGha6kxAqs2KUU5jBO/LvbGrivHC1IFfPqgryn0AV1f8GT7ZK+xWM4q9KGgGLRaGjteI7KZW3ckyMBQ6LJQyoF/QmkJs+DxscJej7QcuBmD776I1bSnzwJgg8GqUFtMI5Utq+64Cto8W9MLKERdpislmNjPJUR6WBeJIyNU/aDSWd99bJvTo/XSV+/GRHxqiO07gxNiKsBm6wMAN7fJe/XSiRwkfj8iRqVAP/BJzOVLy5r2NYJLSrl8fNtCWTvzPx637vj2jH4g8Lz7EoPXD4/KxRqy90eyXdvK5Y5XpAHfcsKYox8aLrFD5DBheQVq+T81KTAKNHl0+SLnmofltnsIeeQoy77PlPEXMFFGCT2zQr7YlLt2clv8B5timuUAWAAA=&quot;"/>
    <we:property name="creatorSessionId" value="&quot;6d2b3fd3-bafa-45f0-9436-2dda6e6d8ca2&quot;"/>
    <we:property name="creatorTenantId" value="&quot;101da587-1843-4f52-8b8a-17b069c66d33&quot;"/>
    <we:property name="creatorUserId" value="&quot;10032002EA2AACE7&quot;"/>
    <we:property name="datasetId" value="&quot;8803de60-9fd6-4fdb-995c-6344750cf1ee&quot;"/>
    <we:property name="embedUrl" value="&quot;/reportEmbed?reportId=8d40d981-65b2-4b98-a078-d8de2f630d0b&amp;config=eyJjbHVzdGVyVXJsIjoiaHR0cHM6Ly9XQUJJLVVTLUVBU1QtQS1QUklNQVJZLXJlZGlyZWN0LmFuYWx5c2lzLndpbmRvd3MubmV0IiwiZW1iZWRGZWF0dXJlcyI6eyJ1c2FnZU1ldHJpY3NWTmV4dCI6dHJ1ZSwiZGlzYWJsZUFuZ3VsYXJKU0Jvb3RzdHJhcFJlcG9ydEVtYmVkIjp0cnVlfX0%3D&amp;disableSensitivityBanner=true&amp;lrtl=true&quot;"/>
    <we:property name="initialStateBookmark" value="&quot;H4sIAAAAAAAAA+VYbW/iOBD+Kygfbr+gU15IAv1GKdVVfRWgrk4nhCb2BLwNCec43HIr/vuNndAWWujLdtne9kMlMh6Pn5l5PDP1N4uLfJbA4gKmaB1Yh1l2MwV5U3OsupVWssvL0/N273R00T7vkjibKZGluXXwzVIgx6iuRV5Aoi2Q8K9h3YIkuYKx/oohybFuzVDmWQqJ+BdLZVpSssBl3cKvsySToE32FSjUZuekTt90tvO7RycCU2KOfWSqlPZwlkm1+q5befnLQFpf08bMgZ0sVSBSMqxlDb/FW57rcnBsD93IAQ+0PBaJqlSiRffrTJI/5OVipuPQ5nNIGXLLgJaY59UJnSwppuZXd03ezwrJsIexWUqVUAsywyTkE4rNkpy/khmFxogTUEY0yf7pSKRAcOvAXtb3dXqWjh85fkiSXKTjpErbXTwHJaopzDQjoi8Ubx020q8IpVWnGddKE8E5pmSeVqOYc9tt2XYz4hDaEEbhjshXDDw2i80Yfc5Y7NtuM6S/ZtML6PAqPh3CPM6kYISyXpnT1q5XXHLr1rHMpsZuxXbNndvIpBSYkedo4pfOkft16/MEJZo9xCAuVqQ62Qh4Xqk8IxXlhzl9IwkMchxJ/LvAXHOBTr+GpDCXioyfCfKoTIER04ZP/UGv2x3067XeZfuoX/ut1j856n5un532PxkDW7YNeu2L/snA6AwpLcPl95HqNnS7HVpnl6PJvZZgBzHwYzeGRmA3PBfCAO4l+I0uwDasdP+EKoivj17CNZwEjoVOwMAPbI+o7ASBuz+cdFO3AX376+oz7rfIv6bDuOOC7fHIfX2hbI/HEsewukTdfVDuuEirVuC/qry+IeYttZdlSSL0zpHGMuKYMylMj30TB/4QdP8lmyzOcI7JQ6y36w+XViCvQYqyQ1e16xU5qkrurSlrLQacHBopMcURiVLyQm+5h8w6IoXanUAvV/5YfyLIna1zvTV8sOic0+AzeU2tSGha6kxAqs2KUU5jBO/LvbGrivHC1IFfPqgryn0AV1f8GT7ZK+xWM4q9KGgGLRaGjteI7KZW3ckyMBQ6LJQyoF/QmkJs+DxscJej7QcuBmD776I1bSnzwJgg8GqUFtMI5Utq+64Cto8W9MLKERdpislmNjPJUR6WBeJIyNU/aDSWd99bJvTo/XSV+/GRHxqiO07gxNiKsBm6wMAN7fJe/XSiRwkfj8iRqVAP/BJzOVLy5r2NYJLSrl8fNtCWTvzPx637vj2jH4g8Lz7EoPXD4/KxRqy90eyXdvK5Y5XpAHfcsKYox8aLrFD5DBheQVq+T81KTAKNHl0+SLnmofltnsIeeQoy77PlPEXMFFGCT2zQr7YlLt2clv8B5timuUAWAAA=&quot;"/>
    <we:property name="isFiltersActionButtonVisible" value="true"/>
    <we:property name="isVisualContainerHeaderHidden" value="false"/>
    <we:property name="pageDisplayName" value="&quot;Page 1&quot;"/>
    <we:property name="pageName" value="&quot;ReportSection&quot;"/>
    <we:property name="reportEmbeddedTime" value="&quot;2024-02-29T06:21:15.057Z&quot;"/>
    <we:property name="reportName" value="&quot;gallatin_ave_crash_data&quot;"/>
    <we:property name="reportState" value="&quot;CONNECTED&quot;"/>
    <we:property name="reportUrl" value="&quot;/groups/me/reports/8d40d981-65b2-4b98-a078-d8de2f630d0b/ReportSection?visual=7e45d74d2de0562e6a05&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C5BA751F-6A5D-499E-8005-A80E50E8C9EF}">
  <we:reference id="wa200003233" version="2.0.0.3" store="en-US" storeType="OMEX"/>
  <we:alternateReferences>
    <we:reference id="WA200003233" version="2.0.0.3" store="" storeType="OMEX"/>
  </we:alternateReferences>
  <we:properties>
    <we:property name="artifactName" value="&quot;Crashes&quot;"/>
    <we:property name="backgroundColor" value="&quot;#FFF&quot;"/>
    <we:property name="bookmark" value="&quot;H4sIAAAAAAAAA+VY227iSBD9FeSHnRdr5Qu2IW+EEG2UqwBltFohVO4uQ0+Mzbbb2WFH/PtWt00SSMhtMkx28hAJV1dXn6o+dUl/s7go5ikszmCG1p61n+dXM5BXDdeyrayWnZ8fn3b6x+OzzmmPxPlciTwrrL1vlgI5QXUpihJSbYGEf41sC9L0Aib6K4G0QNuaoyzyDFLxL1bKtKRkiUvbwq/zNJegTQ4UKNRmr0mdvuls93efTgSmxDUOkKlK2sd5LtXq27aK6peBtL6mjZkDu3mmQGRkWMuaQZu3fc/j4Do+erELPmh5IlJVq8SL3te5JH/Iy8Vcx6HDryFjyC0DWmJR1Cd087ScmV+9NfkgLyXDPiZmKVNCLcgMk1BMKTZLcv5C5hQaI05BGdE0/6crkQLBrT1nae/q9DybPHD8iCSFyCZpfW238RxWqGYw14yIv1C8ddiW2kaccO54bcdpxRwiB6I4eiS6NcsOzWIrwYAzlgSO14ror9XyQzqgjkGXcE1yKRghsWtz2trlii+ebR3KfGbs1ozW/LjxPiPnx76ryV05QC7a1ucpSjR7iCVcrIhztBHUolZ5RrirD3P6RqAZFDiW+HeJhb5vOv0S0tIkDhk/EeRRFWYjpg2fBsN+rzcc2I3+eedg0PitMTg66H3unBwPPhkDW7YN+52zwdHQ6IzoWkbL7yPOTeged2idQa4m8NoFu4hhkHgJNEOn6XsQhXDngt+I5NuwUo4JVXJ8ONHWcBI4FrkhgyB0fKKyG4be7nBSNm4D+vKUtFc1XqvOcq6VpoJz1OSk1YDxoE3+tVzGXQ8cn8fe64thZzKROIFVEvV2QbnDMqvLffCqEvqGmLfUV5anqdA7xxrLmGPBpDB99E0c+ENQ/ks2XZzgNab3sd6s319agbwEKaouXNeuV9xRXXJvTFlrMeDk0FiJGY5JlJEXessdZNYBKTRuBXq59sf6E0E+2h7XW8MHi84pDTfT19SKlCai7hSk2qwY1cRF8L7cGa3qGC9MHfjlg7qi3AdwdcWf0ZO9wmm34sSPw1bYZlHk+s3YaWnVR1kGhkL7pVIG9AtaU4TNgEdN7nF0gtDDEJzgXbSmLWUeGBMEXo2zchajfEltf6yA7aIFvbByJGWWYbp5m7nkKPerAnEg5OqfMBrLe+/tJvTo/XSV+/GRfzrnXDd0E2zH2Io8YOBFTpVzPz0J4pRPxuTkTKh7PotrOVby6r2NZ5IooV8fNtBWTvzPR7G7vj2jV4iiKD/EEPbD4/Kxxq+d0eyXdvK5I5fpALfcsGYoJ8aLvFTFHBheQFa9Xc0rTAKNHiUfZFzz0Pw2z2QPPBOZ99mqzRAzRZziExv0q22FSz8qLf8DR6St3kAWAAA=&quot;"/>
    <we:property name="creatorSessionId" value="&quot;dbb2d591-fd15-495b-b276-8339106fd13a&quot;"/>
    <we:property name="creatorTenantId" value="&quot;101da587-1843-4f52-8b8a-17b069c66d33&quot;"/>
    <we:property name="creatorUserId" value="&quot;10032002EA2AACE7&quot;"/>
    <we:property name="datasetId" value="&quot;8803de60-9fd6-4fdb-995c-6344750cf1ee&quot;"/>
    <we:property name="embedUrl" value="&quot;/reportEmbed?reportId=8d40d981-65b2-4b98-a078-d8de2f630d0b&amp;config=eyJjbHVzdGVyVXJsIjoiaHR0cHM6Ly9XQUJJLVVTLUVBU1QtQS1QUklNQVJZLXJlZGlyZWN0LmFuYWx5c2lzLndpbmRvd3MubmV0IiwiZW1iZWRGZWF0dXJlcyI6eyJ1c2FnZU1ldHJpY3NWTmV4dCI6dHJ1ZSwiZGlzYWJsZUFuZ3VsYXJKU0Jvb3RzdHJhcFJlcG9ydEVtYmVkIjp0cnVlfX0%3D&amp;disableSensitivityBanner=true&amp;lrtl=true&quot;"/>
    <we:property name="initialStateBookmark" value="&quot;H4sIAAAAAAAAA+VY227iSBD9FeSHnRdr5Qu2IW+EEG2UqwBltFohVO4uQ0+Mzbbb2WFH/PtWt00SSMhtMkx28hAJV1dXn6o+dUl/s7go5ikszmCG1p61n+dXM5BXDdeyrayWnZ8fn3b6x+OzzmmPxPlciTwrrL1vlgI5QXUpihJSbYGEf41sC9L0Aib6K4G0QNuaoyzyDFLxL1bKtKRkiUvbwq/zNJegTQ4UKNRmr0mdvuls93efTgSmxDUOkKlK2sd5LtXq27aK6peBtL6mjZkDu3mmQGRkWMuaQZu3fc/j4Do+erELPmh5IlJVq8SL3te5JH/Iy8Vcx6HDryFjyC0DWmJR1Cd087ScmV+9NfkgLyXDPiZmKVNCLcgMk1BMKTZLcv5C5hQaI05BGdE0/6crkQLBrT1nae/q9DybPHD8iCSFyCZpfW238RxWqGYw14yIv1C8ddiW2kaccO54bcdpxRwiB6I4eiS6NcsOzWIrwYAzlgSO14ror9XyQzqgjkGXcE1yKRghsWtz2trlii+ebR3KfGbs1ozW/LjxPiPnx76ryV05QC7a1ucpSjR7iCVcrIhztBHUolZ5RrirD3P6RqAZFDiW+HeJhb5vOv0S0tIkDhk/EeRRFWYjpg2fBsN+rzcc2I3+eedg0PitMTg66H3unBwPPhkDW7YN+52zwdHQ6IzoWkbL7yPOTeged2idQa4m8NoFu4hhkHgJNEOn6XsQhXDngt+I5NuwUo4JVXJ8ONHWcBI4FrkhgyB0fKKyG4be7nBSNm4D+vKUtFc1XqvOcq6VpoJz1OSk1YDxoE3+tVzGXQ8cn8fe64thZzKROIFVEvV2QbnDMqvLffCqEvqGmLfUV5anqdA7xxrLmGPBpDB99E0c+ENQ/ks2XZzgNab3sd6s319agbwEKaouXNeuV9xRXXJvTFlrMeDk0FiJGY5JlJEXessdZNYBKTRuBXq59sf6E0E+2h7XW8MHi84pDTfT19SKlCai7hSk2qwY1cRF8L7cGa3qGC9MHfjlg7qi3AdwdcWf0ZO9wmm34sSPw1bYZlHk+s3YaWnVR1kGhkL7pVIG9AtaU4TNgEdN7nF0gtDDEJzgXbSmLWUeGBMEXo2zchajfEltf6yA7aIFvbByJGWWYbp5m7nkKPerAnEg5OqfMBrLe+/tJvTo/XSV+/GRfzrnXDd0E2zH2Io8YOBFTpVzPz0J4pRPxuTkTKh7PotrOVby6r2NZ5IooV8fNtBWTvzPR7G7vj2jV4iiKD/EEPbD4/Kxxq+d0eyXdvK5I5fpALfcsGYoJ8aLvFTFHBheQFa9Xc0rTAKNHiUfZFzz0Pw2z2QPPBOZ99mqzRAzRZziExv0q22FSz8qLf8DR6St3kAWAAA=&quot;"/>
    <we:property name="isFiltersActionButtonVisible" value="true"/>
    <we:property name="isVisualContainerHeaderHidden" value="false"/>
    <we:property name="pageDisplayName" value="&quot;Page 1&quot;"/>
    <we:property name="pageName" value="&quot;ReportSection&quot;"/>
    <we:property name="reportEmbeddedTime" value="&quot;2024-02-29T06:21:10.729Z&quot;"/>
    <we:property name="reportName" value="&quot;gallatin_ave_crash_data&quot;"/>
    <we:property name="reportState" value="&quot;CONNECTED&quot;"/>
    <we:property name="reportUrl" value="&quot;/groups/me/reports/8d40d981-65b2-4b98-a078-d8de2f630d0b/ReportSection?visual=459d9322da103e2b1a3a&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C985A73D-7C10-4677-8ADF-BCEBB503D8CA}">
  <we:reference id="wa200003233" version="2.0.0.3" store="en-US" storeType="OMEX"/>
  <we:alternateReferences>
    <we:reference id="WA200003233" version="2.0.0.3" store="" storeType="OMEX"/>
  </we:alternateReferences>
  <we:properties>
    <we:property name="artifactName" value="&quot;311 Requests&quot;"/>
    <we:property name="backgroundColor" value="&quot;#FFF&quot;"/>
    <we:property name="bookmark" value="&quot;H4sIAAAAAAAAA+VYbW/iOBD+Kygfbr+gU15IAv1GKdVVfRWgrk4nhCb2BLwNCec43HIr/vuNndAWWujLdtne9kMlMh6Pn5l5Zjz1N4uLfJbA4gKmaB1Yh1l2MwV5U3OsupVWssvL0/N273R00T7vkjibKZGluXXwzVIgx6iuRV5Aoi2Q8K9h3YIkuYKx/oohybFuzVDmWQqJ+BdLZVpSssBl3cKvsySToE32FSjUZuekTt90tvO7RycCU2KOfWSqlPZwlkm1+q5befnLQFpf08bMgZ0sVSBSMqxlDb/FW57rcnBsD93IAQ+0PBaJqlSiRffrTJI/5OVipuPQ5nNIGXLLgJaY59UJnSwppuZXd03ezwrJsIexWUqVUAsywyTkE4rNkpy/khmFxogTUEY0yf7pSKRAcOvAXtb3dXqWjh85fkiSXKTjpErbXTwHJaopzDQjoi8Ubx020q8IpVWnGddKE8E5pmSeVqOYc9tt2XYz4hDaEEbhjshXDDw2i80Yfc5Y7NtuM6S/ZtML6PAqPh3CPM6kYISyXpnT1q5XXHLr1rHMpsZuxXbNndvIpBSYkedo4pfOkft16/MEJZo9xCAuVqQ62Qh4Xqk8IxXlhzl9IwkMchxJ/LvAXHOBTr+GpDBFRcbPBHlUpsCIacOn/qDX7Q769Vrvsn3Ur/1W658cdT+3z077n4yBLdsGvfZF/2RgdIaUluHy+0h1G7rdDq2zy9HkXkuwgxj4sRtDI7AbngthAPcS/EYFsA0r1Z9QBfH10SJcw0ngWOgEDPzA9ojKThC4+8NJlboN6MvLVdvwGfdb5EPTYdxxwfZ45L6+GbbHY4ljWBVKdx+0Oi7Sqt37r2qhb4h5S39lWZIIvXOksYw45kwKc4++iQN/CKpxySaLM5xj8hDr7frDpRXIa5CivIWr/vSKHFVt9daUtRYDTg6NlJjiiEQpeaG33ENmHZFC7U6glyt/rD8R5M7rcb39f7DonNNwM3lNP0hoIupMQKrNS7ycuAjel3ujVRXjhekDv3xQV5T7AK6u+DN8cnyzW80o9qKgGbRYGDpeI7KbWnUny8BQ6LBQyoB+wbQYYsPnYYO7HG0/cDEA238XV9OWNg+MCQKvRmkxjVC+pLfvamD7uIJe2DniIk0x2cxmJjnKw7JBHAm5+ieMRu/ue8uEHq+f7nI/PvJP15zjBE6MrQiboQsM3NAua+6nF0GU8PGInJwK9cBnMZcjJW/e23gmiRL69WEDbenE/3wUu+/bM+4KkefFhxjCfnhcPtb4tTea/dJOPnfkMjfAHTesKcqx8SIrVD4DhleQlu9TsxKTQKNHxQcp1zw0v81T2CNPQeZ9trxmiJkiSvCJDfrVtsSlH46W/wEe3ib2QBYAAA==&quot;"/>
    <we:property name="creatorSessionId" value="&quot;3cdccc36-21fc-4b12-ac73-dde78952ccfb&quot;"/>
    <we:property name="creatorTenantId" value="&quot;101da587-1843-4f52-8b8a-17b069c66d33&quot;"/>
    <we:property name="creatorUserId" value="&quot;10032002EA2AACE7&quot;"/>
    <we:property name="datasetId" value="&quot;8803de60-9fd6-4fdb-995c-6344750cf1ee&quot;"/>
    <we:property name="embedUrl" value="&quot;/reportEmbed?reportId=8d40d981-65b2-4b98-a078-d8de2f630d0b&amp;config=eyJjbHVzdGVyVXJsIjoiaHR0cHM6Ly9XQUJJLVVTLUVBU1QtQS1QUklNQVJZLXJlZGlyZWN0LmFuYWx5c2lzLndpbmRvd3MubmV0IiwiZW1iZWRGZWF0dXJlcyI6eyJ1c2FnZU1ldHJpY3NWTmV4dCI6dHJ1ZSwiZGlzYWJsZUFuZ3VsYXJKU0Jvb3RzdHJhcFJlcG9ydEVtYmVkIjp0cnVlfX0%3D&amp;disableSensitivityBanner=true&amp;lrtl=true&quot;"/>
    <we:property name="initialStateBookmark" value="&quot;H4sIAAAAAAAAA+VYbW/iOBD+Kygfbr+gU15IAv1GKdVVfRWgrk4nhCb2BLwNCec43HIr/vuNndAWWujLdtne9kMlMh6Pn5l5Zjz1N4uLfJbA4gKmaB1Yh1l2MwV5U3OsupVWssvL0/N273R00T7vkjibKZGluXXwzVIgx6iuRV5Aoi2Q8K9h3YIkuYKx/oohybFuzVDmWQqJ+BdLZVpSssBl3cKvsySToE32FSjUZuekTt90tvO7RycCU2KOfWSqlPZwlkm1+q5befnLQFpf08bMgZ0sVSBSMqxlDb/FW57rcnBsD93IAQ+0PBaJqlSiRffrTJI/5OVipuPQ5nNIGXLLgJaY59UJnSwppuZXd03ezwrJsIexWUqVUAsywyTkE4rNkpy/khmFxogTUEY0yf7pSKRAcOvAXtb3dXqWjh85fkiSXKTjpErbXTwHJaopzDQjoi8Ubx020q8IpVWnGddKE8E5pmSeVqOYc9tt2XYz4hDaEEbhjshXDDw2i80Yfc5Y7NtuM6S/ZtML6PAqPh3CPM6kYISyXpnT1q5XXHLr1rHMpsZuxXbNndvIpBSYkedo4pfOkft16/MEJZo9xCAuVqQ62Qh4Xqk8IxXlhzl9IwkMchxJ/LvAXHOBTr+GpDBFRcbPBHlUpsCIacOn/qDX7Q769Vrvsn3Ur/1W658cdT+3z077n4yBLdsGvfZF/2RgdIaUluHy+0h1G7rdDq2zy9HkXkuwgxj4sRtDI7AbngthAPcS/EYFsA0r1Z9QBfH10SJcw0ngWOgEDPzA9ojKThC4+8NJlboN6MvLVdvwGfdb5EPTYdxxwfZ45L6+GbbHY4ljWBVKdx+0Oi7Sqt37r2qhb4h5S39lWZIIvXOksYw45kwKc4++iQN/CKpxySaLM5xj8hDr7frDpRXIa5CivIWr/vSKHFVt9daUtRYDTg6NlJjiiEQpeaG33ENmHZFC7U6glyt/rD8R5M7rcb39f7DonNNwM3lNP0hoIupMQKrNS7ycuAjel3ujVRXjhekDv3xQV5T7AK6u+DN8cnyzW80o9qKgGbRYGDpeI7KbWnUny8BQ6LBQyoB+wbQYYsPnYYO7HG0/cDEA238XV9OWNg+MCQKvRmkxjVC+pLfvamD7uIJe2DniIk0x2cxmJjnKw7JBHAm5+ieMRu/ue8uEHq+f7nI/PvJP15zjBE6MrQiboQsM3NAua+6nF0GU8PGInJwK9cBnMZcjJW/e23gmiRL69WEDbenE/3wUu+/bM+4KkefFhxjCfnhcPtb4tTea/dJOPnfkMjfAHTesKcqx8SIrVD4DhleQlu9TsxKTQKNHxQcp1zw0v81T2CNPQeZ9trxmiJkiSvCJDfrVtsSlH46W/wEe3ib2QBYAAA==&quot;"/>
    <we:property name="isFiltersActionButtonVisible" value="true"/>
    <we:property name="isFooterCollapsed" value="true"/>
    <we:property name="isVisualContainerHeaderHidden" value="false"/>
    <we:property name="pageDisplayName" value="&quot;Page 1&quot;"/>
    <we:property name="pageName" value="&quot;ReportSection&quot;"/>
    <we:property name="reportEmbeddedTime" value="&quot;2024-02-29T06:21:54.002Z&quot;"/>
    <we:property name="reportName" value="&quot;gallatin_ave_crash_data&quot;"/>
    <we:property name="reportState" value="&quot;CONNECTED&quot;"/>
    <we:property name="reportUrl" value="&quot;/groups/me/reports/8d40d981-65b2-4b98-a078-d8de2f630d0b/ReportSection?visual=bfdd029008bda70a7b7a&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8E3FED3B-DE0E-430A-B114-3A7AA9FCCC6D}">
  <we:reference id="wa200003233" version="2.0.0.3" store="en-US" storeType="OMEX"/>
  <we:alternateReferences>
    <we:reference id="WA200003233" version="2.0.0.3" store="" storeType="OMEX"/>
  </we:alternateReferences>
  <we:properties>
    <we:property name="embedUrl" value="&quot;/reportEmbed?reportId=8d40d981-65b2-4b98-a078-d8de2f630d0b&amp;config=eyJjbHVzdGVyVXJsIjoiaHR0cHM6Ly9XQUJJLVVTLUVBU1QtQS1QUklNQVJZLXJlZGlyZWN0LmFuYWx5c2lzLndpbmRvd3MubmV0IiwiZW1iZWRGZWF0dXJlcyI6eyJ1c2FnZU1ldHJpY3NWTmV4dCI6dHJ1ZSwiZGlzYWJsZUFuZ3VsYXJKU0Jvb3RzdHJhcFJlcG9ydEVtYmVkIjp0cnVlfX0%3D&amp;disableSensitivityBanner=true&amp;lrtl=true&quot;"/>
    <we:property name="bookmark" value="&quot;H4sIAAAAAAAAA+VYbW/iOBD+Kygfbr9Ep7yQBPqNUqqr+ipAXZ1OCE3sCXgbEs5xesut+O83dkJbaKHbXpfrbT9UImN7/MzMMy/1N4uLYp7C4gJmaB1Yh3l+MwN503At28pq2eXl6Xmnfzq+6Jz3SJzPlcizwjr4ZimQE1TXoigh1RpI+MfItiBNr2CivxJIC7StOcoizyAVf2O1mZaULHFpW/h1nuYStMqBAoVa7S1tp2+62/3VpxuBKXGLA2SqkvZxnku1+ratovplIK2vaWXmwm6eKRAZKdayZtDmbd/zOLiOj17sgg9anohU1VviRe/rXJI9ZOVirv3Q4beQMeSWAS2xKOobunlazsyv3pp8kJeSYR8Ts5QpoRakhkkopuSbJRl/JXNyjRGnoIxomv/VlUiO4NaBs7T3dXueTZ64fkSSQmSTtA7bvT+HFaoZzDUj4i/kb+022l8TSm+d5VxvmgrOMSP1tBonnDte23FaMYfIgSiOdni+ZuCxWWwlGHDGksDxWhH9tVp+SJfX/ukS5kkuBSOUdq1Oa7teccmzrWOZz4zemu2aO3eeycgxY9/VxK+MI/Nt6/MUJZozxCAuVqQ62XB4UW/5jlBUH+b2jSAwKHAs8c8SC80Fuv0a0tIkFSk/E2RRFQIjpgOfBsN+rzcc2I3+Zedo0PilMTg56n3unJ0OPhkFW44N+52LwcnQ7BlRWEbLf0eqO9ftNmidXa4m91qAXcQwSLwEmqHT9D2IQngQ4DdKgG1YKf+EKomvTybhGk4CxyI3ZBCEjk9UdsPQ2x9OytRtQN8+XQPGgzbZ13IZdz1wfB57ry+UnclE4gRWSdTbB+WOy6xuBcGryusbYt5Se1mepkKfHGssY44Fk8L02Dcx4DdB+S/ZdHGGt5g+xnq3/nhpBfIapKg6dF27XhGjuuTeqbLWfMDJoLESMxyTKCMr9JEHyKwj2tC4F+jl2h7rdwS5s3Wut4YP5p1zGnymr6kVKU1L3SlItVkxqmmM4H15MHbVPl6YOvDTO3VFuQ9g6oo/I9MPnHYrTvw4bIVtFkWu34ydlka1k0lgaHJYKmWAvaD9RNgMeNTkHkcnCD0MwQneRfvZUsqBMUHg1TgrZzHKl9TvXUVqH23mhdUhKbMM081o5pKjPKyKwJGQq3/CaPTuvbdI6PH6+Ur24z0/ejYJXDd0E2zH2Io8YOBFTpVz/3kSxCmfjMnImVCPbBa3cqzkzXsbwSRRQr8+bKCtjPifj1sPbfuOfiCKovwQg9YP98vHGrH2RrOf2sj7sWp3+Tcd4J4b1gzlxFiRl6qYA8MryKr3qXmFSaDZR8kHGdc8NL/NU9gTT0HmfbZqM8RMEaf4zAH9alvh0gPh8h+x12duQBYAAA==&quot;"/>
    <we:property name="datasetId" value="&quot;8803de60-9fd6-4fdb-995c-6344750cf1ee&quot;"/>
    <we:property name="pageName" value="&quot;ReportSection&quot;"/>
    <we:property name="reportUrl" value="&quot;/groups/me/reports/8d40d981-65b2-4b98-a078-d8de2f630d0b/ReportSection?visual=5cd5916681cd12a03db2&quot;"/>
    <we:property name="artifactName" value="&quot;Crashes vs 311 Requests Over Time&quot;"/>
    <we:property name="reportName" value="&quot;gallatin_ave_crash_data&quot;"/>
    <we:property name="reportState" value="&quot;CONNECTED&quot;"/>
    <we:property name="pageDisplayName" value="&quot;Page 1&quot;"/>
    <we:property name="backgroundColor" value="&quot;#FFFFFF&quot;"/>
    <we:property name="initialStateBookmark" value="&quot;H4sIAAAAAAAAA+VYbW/iOBD+Kygfbr9Ep7yQBPqNUqqr+ipAXZ1OCE3sCXgbEs5xesut+O83dkJbaKHbXpfrbT9UImN7/MzMMy/1N4uLYp7C4gJmaB1Yh3l+MwN503At28pq2eXl6Xmnfzq+6Jz3SJzPlcizwjr4ZimQE1TXoigh1RpI+MfItiBNr2CivxJIC7StOcoizyAVf2O1mZaULHFpW/h1nuYStMqBAoVa7S1tp2+62/3VpxuBKXGLA2SqkvZxnku1+ratovplIK2vaWXmwm6eKRAZKdayZtDmbd/zOLiOj17sgg9anohU1VviRe/rXJI9ZOVirv3Q4beQMeSWAS2xKOobunlazsyv3pp8kJeSYR8Ts5QpoRakhkkopuSbJRl/JXNyjRGnoIxomv/VlUiO4NaBs7T3dXueTZ64fkSSQmSTtA7bvT+HFaoZzDUj4i/kb+022l8TSm+d5VxvmgrOMSP1tBonnDte23FaMYfIgSiOdni+ZuCxWWwlGHDGksDxWhH9tVp+SJfX/ukS5kkuBSOUdq1Oa7teccmzrWOZz4zemu2aO3eeycgxY9/VxK+MI/Nt6/MUJZozxCAuVqQ62XB4UW/5jlBUH+b2jSAwKHAs8c8SC80Fuv0a0tIkFSk/E2RRFQIjpgOfBsN+rzcc2I3+Zedo0PilMTg56n3unJ0OPhkFW44N+52LwcnQ7BlRWEbLf0eqO9ftNmidXa4m91qAXcQwSLwEmqHT9D2IQngQ4DdKgG1YKf+EKomvTybhGk4CxyI3ZBCEjk9UdsPQ2x9OytRtQN8+XQPGgzbZ13IZdz1wfB57ry+UnclE4gRWSdTbB+WOy6xuBcGryusbYt5Se1mepkKfHGssY44Fk8L02Dcx4DdB+S/ZdHGGt5g+xnq3/nhpBfIapKg6dF27XhGjuuTeqbLWfMDJoLESMxyTKCMr9JEHyKwj2tC4F+jl2h7rdwS5s3Wut4YP5p1zGnymr6kVKU1L3SlItVkxqmmM4H15MHbVPl6YOvDTO3VFuQ9g6oo/I9MPnHYrTvw4bIVtFkWu34ydlka1k0lgaHJYKmWAvaD9RNgMeNTkHkcnCD0MwQneRfvZUsqBMUHg1TgrZzHKl9TvXUVqH23mhdUhKbMM081o5pKjPKyKwJGQq3/CaPTuvbdI6PH6+Ur24z0/ejYJXDd0E2zH2Io8YOBFTpVz/3kSxCmfjMnImVCPbBa3cqzkzXsbwSRRQr8+bKCtjPifj1sPbfuOfiCKovwQg9YP98vHGrH2RrOf2sj7sWp3+Tcd4J4b1gzlxFiRl6qYA8MryKr3qXmFSaDZR8kHGdc8NL/NU9gTT0HmfbZqM8RMEaf4zAH9alvh0gPh8h+x12duQBYAAA==&quot;"/>
    <we:property name="isFooterCollapsed" value="true"/>
    <we:property name="isFiltersActionButtonVisible" value="true"/>
    <we:property name="isVisualContainerHeaderHidden" value="false"/>
    <we:property name="reportEmbeddedTime" value="&quot;2024-02-29T07:12:10.559Z&quot;"/>
    <we:property name="creatorTenantId" value="&quot;101da587-1843-4f52-8b8a-17b069c66d33&quot;"/>
    <we:property name="creatorUserId" value="&quot;10032002EA2AACE7&quot;"/>
    <we:property name="creatorSessionId" value="&quot;43d34dda-112a-418f-9ad1-05269be41df8&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547</TotalTime>
  <Words>2010</Words>
  <Application>Microsoft Office PowerPoint</Application>
  <PresentationFormat>Widescreen</PresentationFormat>
  <Paragraphs>70</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Avenir Next LT Pro</vt:lpstr>
      <vt:lpstr>AvenirNext LT Pro Medium</vt:lpstr>
      <vt:lpstr>Sabon Next LT</vt:lpstr>
      <vt:lpstr>DappledVTI</vt:lpstr>
      <vt:lpstr>Making Nashville’s Streets Safer</vt:lpstr>
      <vt:lpstr>Inspiration / Context</vt:lpstr>
      <vt:lpstr>Inspiration / Context</vt:lpstr>
      <vt:lpstr>Data Collection</vt:lpstr>
      <vt:lpstr>Crash Statistics</vt:lpstr>
      <vt:lpstr>PowerPoint Presentation</vt:lpstr>
      <vt:lpstr>Crashes vs 311 Requests</vt:lpstr>
      <vt:lpstr>Crashes vs 311 Requests</vt:lpstr>
      <vt:lpstr>What Have We Learned?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Nashville’s Streets Safer</dc:title>
  <dc:creator>James Chabinec</dc:creator>
  <cp:lastModifiedBy>James Chabinec</cp:lastModifiedBy>
  <cp:revision>11</cp:revision>
  <dcterms:created xsi:type="dcterms:W3CDTF">2024-02-28T04:13:20Z</dcterms:created>
  <dcterms:modified xsi:type="dcterms:W3CDTF">2024-02-29T07:34:04Z</dcterms:modified>
</cp:coreProperties>
</file>